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4" r:id="rId2"/>
    <p:sldId id="266" r:id="rId3"/>
    <p:sldId id="372" r:id="rId4"/>
    <p:sldId id="267" r:id="rId5"/>
    <p:sldId id="424" r:id="rId6"/>
    <p:sldId id="425" r:id="rId7"/>
    <p:sldId id="426" r:id="rId8"/>
    <p:sldId id="428" r:id="rId9"/>
    <p:sldId id="429" r:id="rId10"/>
    <p:sldId id="430" r:id="rId11"/>
    <p:sldId id="431" r:id="rId12"/>
    <p:sldId id="432" r:id="rId13"/>
    <p:sldId id="433" r:id="rId14"/>
    <p:sldId id="427" r:id="rId15"/>
    <p:sldId id="434" r:id="rId16"/>
    <p:sldId id="436" r:id="rId17"/>
    <p:sldId id="437" r:id="rId18"/>
    <p:sldId id="439" r:id="rId19"/>
    <p:sldId id="435" r:id="rId20"/>
    <p:sldId id="440" r:id="rId21"/>
    <p:sldId id="441" r:id="rId22"/>
    <p:sldId id="373" r:id="rId23"/>
    <p:sldId id="319"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94660"/>
  </p:normalViewPr>
  <p:slideViewPr>
    <p:cSldViewPr>
      <p:cViewPr varScale="1">
        <p:scale>
          <a:sx n="77" d="100"/>
          <a:sy n="77" d="100"/>
        </p:scale>
        <p:origin x="8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121D8-E9B8-4194-A3E6-B4A66EA7B7D9}" type="datetimeFigureOut">
              <a:rPr lang="es-CO" smtClean="0"/>
              <a:t>6/08/2020</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E3AE0-4569-482D-A49C-93E3183F8E97}" type="slidenum">
              <a:rPr lang="es-CO" smtClean="0"/>
              <a:t>‹Nº›</a:t>
            </a:fld>
            <a:endParaRPr lang="es-CO"/>
          </a:p>
        </p:txBody>
      </p:sp>
    </p:spTree>
    <p:extLst>
      <p:ext uri="{BB962C8B-B14F-4D97-AF65-F5344CB8AC3E}">
        <p14:creationId xmlns:p14="http://schemas.microsoft.com/office/powerpoint/2010/main" val="334405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51894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384899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148658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221257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12276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196193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363671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74852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166029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391414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CF5526-3CBC-4A33-A139-C32EE150B08F}" type="datetimeFigureOut">
              <a:rPr lang="es-CO" smtClean="0"/>
              <a:t>6/08/2020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2E7AE9A-97A1-4598-9E6C-34BD2C36375D}" type="slidenum">
              <a:rPr lang="es-CO" smtClean="0"/>
              <a:t>‹Nº›</a:t>
            </a:fld>
            <a:endParaRPr lang="es-CO"/>
          </a:p>
        </p:txBody>
      </p:sp>
    </p:spTree>
    <p:extLst>
      <p:ext uri="{BB962C8B-B14F-4D97-AF65-F5344CB8AC3E}">
        <p14:creationId xmlns:p14="http://schemas.microsoft.com/office/powerpoint/2010/main" val="385790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F5526-3CBC-4A33-A139-C32EE150B08F}" type="datetimeFigureOut">
              <a:rPr lang="es-CO" smtClean="0"/>
              <a:t>6/08/2020</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7AE9A-97A1-4598-9E6C-34BD2C36375D}" type="slidenum">
              <a:rPr lang="es-CO" smtClean="0"/>
              <a:t>‹Nº›</a:t>
            </a:fld>
            <a:endParaRPr lang="es-CO"/>
          </a:p>
        </p:txBody>
      </p:sp>
    </p:spTree>
    <p:extLst>
      <p:ext uri="{BB962C8B-B14F-4D97-AF65-F5344CB8AC3E}">
        <p14:creationId xmlns:p14="http://schemas.microsoft.com/office/powerpoint/2010/main" val="1737201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6"/>
          <p:cNvSpPr txBox="1"/>
          <p:nvPr/>
        </p:nvSpPr>
        <p:spPr>
          <a:xfrm>
            <a:off x="4720355" y="3855239"/>
            <a:ext cx="4023770" cy="707886"/>
          </a:xfrm>
          <a:prstGeom prst="rect">
            <a:avLst/>
          </a:prstGeom>
          <a:noFill/>
        </p:spPr>
        <p:txBody>
          <a:bodyPr wrap="square" rtlCol="0">
            <a:spAutoFit/>
          </a:bodyPr>
          <a:lstStyle/>
          <a:p>
            <a:pPr algn="r"/>
            <a:r>
              <a:rPr lang="es-ES" sz="2000" b="1" dirty="0" smtClean="0">
                <a:latin typeface="Century Gothic" panose="020B0502020202020204" pitchFamily="34" charset="0"/>
              </a:rPr>
              <a:t>Rocío Correa Lozada</a:t>
            </a:r>
          </a:p>
          <a:p>
            <a:pPr algn="r"/>
            <a:r>
              <a:rPr lang="es-ES" sz="2000" b="1" dirty="0" smtClean="0">
                <a:latin typeface="Century Gothic" panose="020B0502020202020204" pitchFamily="34" charset="0"/>
              </a:rPr>
              <a:t>Carlos Andrés Montalvo Arce</a:t>
            </a:r>
            <a:endParaRPr lang="es-ES" sz="2000" dirty="0">
              <a:latin typeface="Century Gothic" panose="020B0502020202020204" pitchFamily="34" charset="0"/>
            </a:endParaRPr>
          </a:p>
        </p:txBody>
      </p:sp>
      <p:sp>
        <p:nvSpPr>
          <p:cNvPr id="17" name="CuadroTexto 7"/>
          <p:cNvSpPr txBox="1"/>
          <p:nvPr/>
        </p:nvSpPr>
        <p:spPr>
          <a:xfrm>
            <a:off x="4720356" y="4707141"/>
            <a:ext cx="4023769" cy="954107"/>
          </a:xfrm>
          <a:prstGeom prst="rect">
            <a:avLst/>
          </a:prstGeom>
          <a:noFill/>
        </p:spPr>
        <p:txBody>
          <a:bodyPr wrap="square" rtlCol="0">
            <a:spAutoFit/>
          </a:bodyPr>
          <a:lstStyle/>
          <a:p>
            <a:pPr algn="r"/>
            <a:r>
              <a:rPr lang="es-ES" sz="1400" dirty="0" smtClean="0">
                <a:latin typeface="Century Gothic" panose="020B0502020202020204" pitchFamily="34" charset="0"/>
              </a:rPr>
              <a:t>ESE Carmen Emilia Ospina</a:t>
            </a:r>
          </a:p>
          <a:p>
            <a:pPr algn="r"/>
            <a:r>
              <a:rPr lang="es-ES" sz="1400" dirty="0">
                <a:latin typeface="Century Gothic" panose="020B0502020202020204" pitchFamily="34" charset="0"/>
              </a:rPr>
              <a:t>Á</a:t>
            </a:r>
            <a:r>
              <a:rPr lang="es-ES" sz="1400" dirty="0" smtClean="0">
                <a:latin typeface="Century Gothic" panose="020B0502020202020204" pitchFamily="34" charset="0"/>
              </a:rPr>
              <a:t>rea Talento Humano</a:t>
            </a:r>
          </a:p>
          <a:p>
            <a:pPr algn="r"/>
            <a:r>
              <a:rPr lang="es-ES" sz="1400" dirty="0" smtClean="0">
                <a:latin typeface="Century Gothic" panose="020B0502020202020204" pitchFamily="34" charset="0"/>
              </a:rPr>
              <a:t>Área Técnico-Científica</a:t>
            </a:r>
          </a:p>
          <a:p>
            <a:pPr algn="r"/>
            <a:r>
              <a:rPr lang="es-ES" sz="1400" dirty="0" smtClean="0">
                <a:latin typeface="Century Gothic" panose="020B0502020202020204" pitchFamily="34" charset="0"/>
              </a:rPr>
              <a:t>Vigilancia Epidemiológica</a:t>
            </a:r>
          </a:p>
        </p:txBody>
      </p:sp>
      <p:sp>
        <p:nvSpPr>
          <p:cNvPr id="18" name="CuadroTexto 6"/>
          <p:cNvSpPr txBox="1"/>
          <p:nvPr/>
        </p:nvSpPr>
        <p:spPr>
          <a:xfrm>
            <a:off x="3579580" y="5949280"/>
            <a:ext cx="1774845" cy="646331"/>
          </a:xfrm>
          <a:prstGeom prst="rect">
            <a:avLst/>
          </a:prstGeom>
          <a:noFill/>
        </p:spPr>
        <p:txBody>
          <a:bodyPr wrap="none" rtlCol="0">
            <a:spAutoFit/>
          </a:bodyPr>
          <a:lstStyle/>
          <a:p>
            <a:r>
              <a:rPr lang="es-ES" b="1" dirty="0" smtClean="0">
                <a:latin typeface="Century Gothic" panose="020B0502020202020204" pitchFamily="34" charset="0"/>
              </a:rPr>
              <a:t>Mayo de 2020</a:t>
            </a:r>
          </a:p>
          <a:p>
            <a:endParaRPr lang="es-ES" dirty="0">
              <a:latin typeface="Century Gothic" panose="020B0502020202020204" pitchFamily="34" charset="0"/>
            </a:endParaRPr>
          </a:p>
        </p:txBody>
      </p:sp>
      <p:sp>
        <p:nvSpPr>
          <p:cNvPr id="7" name="CuadroTexto 4"/>
          <p:cNvSpPr txBox="1"/>
          <p:nvPr/>
        </p:nvSpPr>
        <p:spPr>
          <a:xfrm>
            <a:off x="294876" y="1100058"/>
            <a:ext cx="8344251" cy="2062103"/>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latin typeface="Century Gothic" panose="020B0502020202020204" pitchFamily="34" charset="0"/>
              </a:rPr>
              <a:t>Metodología para el </a:t>
            </a:r>
          </a:p>
          <a:p>
            <a:pPr algn="ctr"/>
            <a:r>
              <a:rPr lang="es-CO" sz="3200" b="1" dirty="0" smtClean="0">
                <a:effectLst>
                  <a:outerShdw blurRad="38100" dist="38100" dir="2700000" algn="tl">
                    <a:srgbClr val="000000">
                      <a:alpha val="43137"/>
                    </a:srgbClr>
                  </a:outerShdw>
                </a:effectLst>
                <a:latin typeface="Century Gothic" panose="020B0502020202020204" pitchFamily="34" charset="0"/>
              </a:rPr>
              <a:t>PLAN INSTITUCIONAL DE CAPACITACIÓN VIRTUAL (</a:t>
            </a:r>
            <a:r>
              <a:rPr lang="es-CO" sz="3200" b="1" dirty="0" err="1" smtClean="0">
                <a:effectLst>
                  <a:outerShdw blurRad="38100" dist="38100" dir="2700000" algn="tl">
                    <a:srgbClr val="000000">
                      <a:alpha val="43137"/>
                    </a:srgbClr>
                  </a:outerShdw>
                </a:effectLst>
                <a:latin typeface="Century Gothic" panose="020B0502020202020204" pitchFamily="34" charset="0"/>
              </a:rPr>
              <a:t>PICv</a:t>
            </a:r>
            <a:r>
              <a:rPr lang="es-CO" sz="3200" b="1" dirty="0" smtClean="0">
                <a:effectLst>
                  <a:outerShdw blurRad="38100" dist="38100" dir="2700000" algn="tl">
                    <a:srgbClr val="000000">
                      <a:alpha val="43137"/>
                    </a:srgbClr>
                  </a:outerShdw>
                </a:effectLst>
                <a:latin typeface="Century Gothic" panose="020B0502020202020204" pitchFamily="34" charset="0"/>
              </a:rPr>
              <a:t>)</a:t>
            </a:r>
          </a:p>
          <a:p>
            <a:pPr algn="ctr"/>
            <a:r>
              <a:rPr lang="es-CO" sz="3200" b="1" dirty="0" smtClean="0">
                <a:effectLst>
                  <a:outerShdw blurRad="38100" dist="38100" dir="2700000" algn="tl">
                    <a:srgbClr val="000000">
                      <a:alpha val="43137"/>
                    </a:srgbClr>
                  </a:outerShdw>
                </a:effectLst>
                <a:latin typeface="Century Gothic" panose="020B0502020202020204" pitchFamily="34" charset="0"/>
              </a:rPr>
              <a:t>DE LA  ESE CARMEN EMILIA OSPINA</a:t>
            </a:r>
            <a:endParaRPr lang="es-ES" sz="32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6984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2000" y="1268760"/>
            <a:ext cx="8280000" cy="4655227"/>
          </a:xfrm>
          <a:prstGeom prst="rect">
            <a:avLst/>
          </a:prstGeom>
        </p:spPr>
      </p:pic>
      <p:sp>
        <p:nvSpPr>
          <p:cNvPr id="3" name="Elipse 2"/>
          <p:cNvSpPr/>
          <p:nvPr/>
        </p:nvSpPr>
        <p:spPr>
          <a:xfrm>
            <a:off x="5652120" y="3645024"/>
            <a:ext cx="14401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426459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9992" y="1389418"/>
            <a:ext cx="8280000" cy="4655227"/>
          </a:xfrm>
          <a:prstGeom prst="rect">
            <a:avLst/>
          </a:prstGeom>
        </p:spPr>
      </p:pic>
      <p:sp>
        <p:nvSpPr>
          <p:cNvPr id="3" name="Elipse 2"/>
          <p:cNvSpPr/>
          <p:nvPr/>
        </p:nvSpPr>
        <p:spPr>
          <a:xfrm>
            <a:off x="2771800" y="3717031"/>
            <a:ext cx="180020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6372200" y="2780928"/>
            <a:ext cx="2160240" cy="1233458"/>
          </a:xfrm>
          <a:prstGeom prst="wedgeEllipseCallout">
            <a:avLst>
              <a:gd name="adj1" fmla="val -130542"/>
              <a:gd name="adj2" fmla="val 46253"/>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700" dirty="0" smtClean="0"/>
              <a:t>Link a compartir de la capacitación</a:t>
            </a:r>
            <a:endParaRPr lang="es-CO" sz="1700" dirty="0"/>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212768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2000" y="1101386"/>
            <a:ext cx="8280000" cy="4655227"/>
          </a:xfrm>
          <a:prstGeom prst="rect">
            <a:avLst/>
          </a:prstGeom>
        </p:spPr>
      </p:pic>
      <p:sp>
        <p:nvSpPr>
          <p:cNvPr id="3" name="Elipse 2"/>
          <p:cNvSpPr/>
          <p:nvPr/>
        </p:nvSpPr>
        <p:spPr>
          <a:xfrm>
            <a:off x="6911800" y="4941168"/>
            <a:ext cx="180020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6372200" y="2780928"/>
            <a:ext cx="2160240" cy="1233458"/>
          </a:xfrm>
          <a:prstGeom prst="wedgeEllipseCallout">
            <a:avLst>
              <a:gd name="adj1" fmla="val 9210"/>
              <a:gd name="adj2" fmla="val 118033"/>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700" dirty="0" smtClean="0"/>
              <a:t>Para permitir compartir la presentación.</a:t>
            </a:r>
            <a:endParaRPr lang="es-CO" sz="1700" dirty="0"/>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474423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2000" y="1124744"/>
            <a:ext cx="8280000" cy="4655227"/>
          </a:xfrm>
          <a:prstGeom prst="rect">
            <a:avLst/>
          </a:prstGeom>
        </p:spPr>
      </p:pic>
      <p:sp>
        <p:nvSpPr>
          <p:cNvPr id="3" name="Elipse 2"/>
          <p:cNvSpPr/>
          <p:nvPr/>
        </p:nvSpPr>
        <p:spPr>
          <a:xfrm>
            <a:off x="6948264" y="4077072"/>
            <a:ext cx="1296144"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Elipse 3"/>
          <p:cNvSpPr/>
          <p:nvPr/>
        </p:nvSpPr>
        <p:spPr>
          <a:xfrm>
            <a:off x="6946396" y="4329128"/>
            <a:ext cx="1296144"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4427984" y="2997925"/>
            <a:ext cx="2160240" cy="908864"/>
          </a:xfrm>
          <a:prstGeom prst="wedgeEllipseCallout">
            <a:avLst>
              <a:gd name="adj1" fmla="val 64111"/>
              <a:gd name="adj2" fmla="val 7360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200" dirty="0" smtClean="0"/>
              <a:t>Comparte todo el tiempo todas las pantallas</a:t>
            </a:r>
            <a:endParaRPr lang="es-CO" sz="1200" dirty="0"/>
          </a:p>
        </p:txBody>
      </p:sp>
      <p:sp>
        <p:nvSpPr>
          <p:cNvPr id="6" name="CuadroTexto 5"/>
          <p:cNvSpPr txBox="1"/>
          <p:nvPr/>
        </p:nvSpPr>
        <p:spPr>
          <a:xfrm>
            <a:off x="3923928" y="4194192"/>
            <a:ext cx="2160240" cy="649188"/>
          </a:xfrm>
          <a:prstGeom prst="wedgeEllipseCallout">
            <a:avLst>
              <a:gd name="adj1" fmla="val 87999"/>
              <a:gd name="adj2" fmla="val -7079"/>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1200" dirty="0" smtClean="0"/>
              <a:t>Comparte una única presentación.</a:t>
            </a:r>
            <a:endParaRPr lang="es-CO" sz="1200" dirty="0"/>
          </a:p>
        </p:txBody>
      </p:sp>
      <p:sp>
        <p:nvSpPr>
          <p:cNvPr id="7"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307772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251520" y="1287244"/>
            <a:ext cx="8640960" cy="5416868"/>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a:t>2</a:t>
            </a:r>
            <a:r>
              <a:rPr lang="es-ES" sz="2000" b="1" dirty="0" smtClean="0"/>
              <a:t>. Uso de herramientas virtuales de apoyo:</a:t>
            </a:r>
          </a:p>
          <a:p>
            <a:pPr marL="800100" lvl="1" indent="-342900" algn="just" fontAlgn="base">
              <a:lnSpc>
                <a:spcPct val="130000"/>
              </a:lnSpc>
              <a:spcBef>
                <a:spcPct val="50000"/>
              </a:spcBef>
              <a:spcAft>
                <a:spcPct val="0"/>
              </a:spcAft>
              <a:buFontTx/>
              <a:buChar char="-"/>
              <a:defRPr/>
            </a:pPr>
            <a:r>
              <a:rPr lang="es-ES" sz="2000" dirty="0" smtClean="0"/>
              <a:t>En un segundo momento, y cuando se hayan creado correos institucionales para el personal de la institución, se hará uso de la aplicación </a:t>
            </a:r>
            <a:r>
              <a:rPr lang="es-ES" sz="2000" dirty="0" err="1" smtClean="0"/>
              <a:t>Class</a:t>
            </a:r>
            <a:r>
              <a:rPr lang="es-ES" sz="2000" dirty="0" smtClean="0"/>
              <a:t> </a:t>
            </a:r>
            <a:r>
              <a:rPr lang="es-ES" sz="2000" dirty="0" err="1" smtClean="0"/>
              <a:t>Room</a:t>
            </a:r>
            <a:r>
              <a:rPr lang="es-ES" sz="2000" dirty="0" smtClean="0"/>
              <a:t> de google se dispondrán de forma permanente del material de cada temática de capacitación.</a:t>
            </a:r>
          </a:p>
          <a:p>
            <a:pPr marL="800100" lvl="1" indent="-342900" algn="just" fontAlgn="base">
              <a:lnSpc>
                <a:spcPct val="130000"/>
              </a:lnSpc>
              <a:spcBef>
                <a:spcPct val="50000"/>
              </a:spcBef>
              <a:spcAft>
                <a:spcPct val="0"/>
              </a:spcAft>
              <a:buFontTx/>
              <a:buChar char="-"/>
              <a:defRPr/>
            </a:pPr>
            <a:r>
              <a:rPr lang="es-ES" sz="2000" dirty="0" smtClean="0"/>
              <a:t>Mediante esta aplicación se podrá:</a:t>
            </a:r>
          </a:p>
          <a:p>
            <a:pPr lvl="1" algn="just" fontAlgn="base">
              <a:spcBef>
                <a:spcPct val="50000"/>
              </a:spcBef>
              <a:spcAft>
                <a:spcPct val="0"/>
              </a:spcAft>
              <a:defRPr/>
            </a:pPr>
            <a:r>
              <a:rPr lang="es-ES" sz="2000" dirty="0"/>
              <a:t>	</a:t>
            </a:r>
            <a:r>
              <a:rPr lang="es-ES" sz="2000" dirty="0" smtClean="0"/>
              <a:t>1. Compartir la presentación</a:t>
            </a:r>
          </a:p>
          <a:p>
            <a:pPr lvl="1" algn="just" fontAlgn="base">
              <a:spcBef>
                <a:spcPct val="50000"/>
              </a:spcBef>
              <a:spcAft>
                <a:spcPct val="0"/>
              </a:spcAft>
              <a:defRPr/>
            </a:pPr>
            <a:r>
              <a:rPr lang="es-ES" sz="2000" dirty="0"/>
              <a:t>	</a:t>
            </a:r>
            <a:r>
              <a:rPr lang="es-ES" sz="2000" dirty="0" smtClean="0"/>
              <a:t>2. Compartir toda clase de material: documentos técnicos, normatividad, videos, etc.</a:t>
            </a:r>
          </a:p>
          <a:p>
            <a:pPr lvl="1" algn="just" fontAlgn="base">
              <a:spcBef>
                <a:spcPct val="50000"/>
              </a:spcBef>
              <a:spcAft>
                <a:spcPct val="0"/>
              </a:spcAft>
              <a:defRPr/>
            </a:pPr>
            <a:r>
              <a:rPr lang="es-ES" sz="2000" dirty="0"/>
              <a:t>	</a:t>
            </a:r>
            <a:r>
              <a:rPr lang="es-ES" sz="2000" dirty="0" smtClean="0"/>
              <a:t>3. Generar temas de discusión tipo chat con preguntas orientadoras.</a:t>
            </a:r>
          </a:p>
          <a:p>
            <a:pPr lvl="1" algn="just" fontAlgn="base">
              <a:spcBef>
                <a:spcPct val="50000"/>
              </a:spcBef>
              <a:spcAft>
                <a:spcPct val="0"/>
              </a:spcAft>
              <a:defRPr/>
            </a:pPr>
            <a:r>
              <a:rPr lang="es-ES" sz="2000" dirty="0"/>
              <a:t>	</a:t>
            </a:r>
            <a:r>
              <a:rPr lang="es-ES" sz="2000" dirty="0" smtClean="0"/>
              <a:t>4. Realizar la evaluación del tema y calificar de manera automática. </a:t>
            </a:r>
          </a:p>
          <a:p>
            <a:pPr lvl="1" algn="just" fontAlgn="base">
              <a:spcBef>
                <a:spcPct val="50000"/>
              </a:spcBef>
              <a:spcAft>
                <a:spcPct val="0"/>
              </a:spcAft>
              <a:defRPr/>
            </a:pPr>
            <a:r>
              <a:rPr lang="es-ES" sz="2000" dirty="0"/>
              <a:t>	</a:t>
            </a:r>
            <a:r>
              <a:rPr lang="es-ES" sz="2000" dirty="0" smtClean="0"/>
              <a:t>5. Tener un control automático de la asistencia y la participación.</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4292254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251520" y="1844824"/>
            <a:ext cx="8640960" cy="3200876"/>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a:t>2</a:t>
            </a:r>
            <a:r>
              <a:rPr lang="es-ES" sz="2000" b="1" dirty="0" smtClean="0"/>
              <a:t>. Uso de herramientas virtuales de apoyo:</a:t>
            </a:r>
          </a:p>
          <a:p>
            <a:pPr lvl="1" algn="just" fontAlgn="base">
              <a:lnSpc>
                <a:spcPct val="130000"/>
              </a:lnSpc>
              <a:spcBef>
                <a:spcPct val="50000"/>
              </a:spcBef>
              <a:spcAft>
                <a:spcPct val="0"/>
              </a:spcAft>
              <a:defRPr/>
            </a:pPr>
            <a:r>
              <a:rPr lang="es-ES" sz="2000" dirty="0"/>
              <a:t>	5</a:t>
            </a:r>
            <a:r>
              <a:rPr lang="es-ES" sz="2000" dirty="0" smtClean="0"/>
              <a:t>. Todo el material quedará almacenado en forma automática en un drive que se crea para </a:t>
            </a:r>
            <a:r>
              <a:rPr lang="es-ES" sz="2000" dirty="0" err="1" smtClean="0"/>
              <a:t>Class</a:t>
            </a:r>
            <a:r>
              <a:rPr lang="es-ES" sz="2000" dirty="0" smtClean="0"/>
              <a:t> </a:t>
            </a:r>
            <a:r>
              <a:rPr lang="es-ES" sz="2000" dirty="0" err="1" smtClean="0"/>
              <a:t>Room</a:t>
            </a:r>
            <a:r>
              <a:rPr lang="es-ES" sz="2000" dirty="0" smtClean="0"/>
              <a:t> en el correo institucional.</a:t>
            </a:r>
          </a:p>
          <a:p>
            <a:pPr lvl="1" algn="just" fontAlgn="base">
              <a:lnSpc>
                <a:spcPct val="130000"/>
              </a:lnSpc>
              <a:spcBef>
                <a:spcPct val="50000"/>
              </a:spcBef>
              <a:spcAft>
                <a:spcPct val="0"/>
              </a:spcAft>
              <a:defRPr/>
            </a:pPr>
            <a:r>
              <a:rPr lang="es-ES" sz="2000" dirty="0"/>
              <a:t>	</a:t>
            </a:r>
            <a:r>
              <a:rPr lang="es-ES" sz="2000" dirty="0" smtClean="0"/>
              <a:t>6. Se podrá mantener una interacción permanente con el personal frente a cada temática., facilitando la socialización de las actualizaciones técnicas y normativas, configurándose efectivamente en una verdadera </a:t>
            </a:r>
            <a:r>
              <a:rPr lang="es-ES" sz="2000" i="1" dirty="0" smtClean="0"/>
              <a:t>Formación CONTINUA del talento humano en salud.</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3787197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9552" y="1412776"/>
            <a:ext cx="8280000" cy="4655227"/>
          </a:xfrm>
          <a:prstGeom prst="rect">
            <a:avLst/>
          </a:prstGeom>
        </p:spPr>
      </p:pic>
      <p:sp>
        <p:nvSpPr>
          <p:cNvPr id="3" name="Estrella de 6 puntas 2"/>
          <p:cNvSpPr/>
          <p:nvPr/>
        </p:nvSpPr>
        <p:spPr>
          <a:xfrm>
            <a:off x="6516216" y="2996952"/>
            <a:ext cx="936104" cy="936104"/>
          </a:xfrm>
          <a:prstGeom prst="star6">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498390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2000" y="1412776"/>
            <a:ext cx="8280000" cy="4655227"/>
          </a:xfrm>
          <a:prstGeom prst="rect">
            <a:avLst/>
          </a:prstGeom>
        </p:spPr>
      </p:pic>
      <p:sp>
        <p:nvSpPr>
          <p:cNvPr id="3" name="Elipse 2"/>
          <p:cNvSpPr/>
          <p:nvPr/>
        </p:nvSpPr>
        <p:spPr>
          <a:xfrm>
            <a:off x="6444208" y="2564904"/>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581127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251520" y="1484784"/>
            <a:ext cx="8640960" cy="4555093"/>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a:t>3</a:t>
            </a:r>
            <a:r>
              <a:rPr lang="es-ES" sz="2000" b="1" dirty="0" smtClean="0"/>
              <a:t>. Evaluación</a:t>
            </a:r>
          </a:p>
          <a:p>
            <a:pPr lvl="1" algn="just" fontAlgn="base">
              <a:lnSpc>
                <a:spcPct val="130000"/>
              </a:lnSpc>
              <a:spcBef>
                <a:spcPct val="50000"/>
              </a:spcBef>
              <a:spcAft>
                <a:spcPct val="0"/>
              </a:spcAft>
              <a:defRPr/>
            </a:pPr>
            <a:r>
              <a:rPr lang="es-ES" sz="2000" dirty="0"/>
              <a:t>	</a:t>
            </a:r>
            <a:r>
              <a:rPr lang="es-ES" sz="2000" dirty="0" smtClean="0"/>
              <a:t>- Será realizada mediante la aplicación </a:t>
            </a:r>
            <a:r>
              <a:rPr lang="es-ES" sz="2000" i="1" dirty="0" smtClean="0"/>
              <a:t>Formularios</a:t>
            </a:r>
            <a:r>
              <a:rPr lang="es-ES" sz="2000" dirty="0" smtClean="0"/>
              <a:t> de Google, usando la opción que permite realizar la calificación de manera automática (cuestionario).</a:t>
            </a:r>
          </a:p>
          <a:p>
            <a:pPr marL="800100" lvl="1" indent="-342900" algn="just" fontAlgn="base">
              <a:lnSpc>
                <a:spcPct val="130000"/>
              </a:lnSpc>
              <a:spcBef>
                <a:spcPct val="50000"/>
              </a:spcBef>
              <a:spcAft>
                <a:spcPct val="0"/>
              </a:spcAft>
              <a:buFontTx/>
              <a:buChar char="-"/>
              <a:defRPr/>
            </a:pPr>
            <a:r>
              <a:rPr lang="es-ES" sz="2000" dirty="0" smtClean="0"/>
              <a:t>El link de las evaluaciones pretest y </a:t>
            </a:r>
            <a:r>
              <a:rPr lang="es-ES" sz="2000" dirty="0" err="1" smtClean="0"/>
              <a:t>postst</a:t>
            </a:r>
            <a:r>
              <a:rPr lang="es-ES" sz="2000" dirty="0" smtClean="0"/>
              <a:t> será compartido en el chat de la presentación en </a:t>
            </a:r>
            <a:r>
              <a:rPr lang="es-ES" sz="2000" i="1" dirty="0" err="1" smtClean="0"/>
              <a:t>Meet</a:t>
            </a:r>
            <a:r>
              <a:rPr lang="es-ES" sz="2000" dirty="0" smtClean="0"/>
              <a:t> de la capacitación, y se dará un tiempo online de </a:t>
            </a:r>
            <a:r>
              <a:rPr lang="es-ES" sz="2000" dirty="0"/>
              <a:t>5</a:t>
            </a:r>
            <a:r>
              <a:rPr lang="es-ES" sz="2000" dirty="0" smtClean="0"/>
              <a:t> a 10 minutos para su realización, al principio y al final de la presentación. </a:t>
            </a:r>
          </a:p>
          <a:p>
            <a:pPr marL="800100" lvl="1" indent="-342900" algn="just" fontAlgn="base">
              <a:lnSpc>
                <a:spcPct val="130000"/>
              </a:lnSpc>
              <a:spcBef>
                <a:spcPct val="50000"/>
              </a:spcBef>
              <a:spcAft>
                <a:spcPct val="0"/>
              </a:spcAft>
              <a:buFontTx/>
              <a:buChar char="-"/>
              <a:defRPr/>
            </a:pPr>
            <a:r>
              <a:rPr lang="es-ES" sz="2000" dirty="0" smtClean="0"/>
              <a:t>Una vez se haya avanzado en el uso de la aplicación </a:t>
            </a:r>
            <a:r>
              <a:rPr lang="es-ES" sz="2000" dirty="0" err="1" smtClean="0"/>
              <a:t>Class</a:t>
            </a:r>
            <a:r>
              <a:rPr lang="es-ES" sz="2000" dirty="0" smtClean="0"/>
              <a:t> </a:t>
            </a:r>
            <a:r>
              <a:rPr lang="es-ES" sz="2000" dirty="0" err="1" smtClean="0"/>
              <a:t>Room</a:t>
            </a:r>
            <a:r>
              <a:rPr lang="es-ES" sz="2000" dirty="0" smtClean="0"/>
              <a:t>, las evaluaciones también podrán ser manejadas desde allí.</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987191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971600" y="1268760"/>
            <a:ext cx="7200800" cy="5638467"/>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smtClean="0"/>
              <a:t>Logísticos:</a:t>
            </a:r>
          </a:p>
          <a:p>
            <a:pPr marL="342900" indent="-342900" algn="just" fontAlgn="base">
              <a:lnSpc>
                <a:spcPct val="130000"/>
              </a:lnSpc>
              <a:spcBef>
                <a:spcPct val="50000"/>
              </a:spcBef>
              <a:spcAft>
                <a:spcPct val="0"/>
              </a:spcAft>
              <a:buFontTx/>
              <a:buChar char="-"/>
              <a:defRPr/>
            </a:pPr>
            <a:r>
              <a:rPr lang="es-ES" sz="1850" dirty="0" smtClean="0"/>
              <a:t>Contar con el correo electrónico de todo el personal a ser capacitado, idealmente Gmail, y aún más idealmente, institucional. No tiene que ser Gmail. Se realizará la solicitud a la oficina de </a:t>
            </a:r>
            <a:r>
              <a:rPr lang="es-ES" sz="1850" dirty="0" err="1" smtClean="0"/>
              <a:t>TICs</a:t>
            </a:r>
            <a:r>
              <a:rPr lang="es-ES" sz="1850" dirty="0" smtClean="0"/>
              <a:t> para que se inicie la asignación de correos institucionales al personal con el único propósito de facilitar la comunicación para la estrategia de Formación Continua del Talento Humano en Salud.</a:t>
            </a:r>
          </a:p>
          <a:p>
            <a:pPr marL="342900" indent="-342900" algn="just" fontAlgn="base">
              <a:lnSpc>
                <a:spcPct val="130000"/>
              </a:lnSpc>
              <a:spcBef>
                <a:spcPct val="50000"/>
              </a:spcBef>
              <a:spcAft>
                <a:spcPct val="0"/>
              </a:spcAft>
              <a:buFontTx/>
              <a:buChar char="-"/>
              <a:defRPr/>
            </a:pPr>
            <a:r>
              <a:rPr lang="es-ES" sz="1850" dirty="0" smtClean="0"/>
              <a:t>Si se cuenta con un chat de </a:t>
            </a:r>
            <a:r>
              <a:rPr lang="es-ES" sz="1850" dirty="0" err="1" smtClean="0"/>
              <a:t>whatsapp</a:t>
            </a:r>
            <a:r>
              <a:rPr lang="es-ES" sz="1850" dirty="0"/>
              <a:t> </a:t>
            </a:r>
            <a:r>
              <a:rPr lang="es-ES" sz="1850" dirty="0" smtClean="0"/>
              <a:t>que incluya todo el personal, se facilita el  proceso.</a:t>
            </a:r>
          </a:p>
          <a:p>
            <a:pPr marL="342900" indent="-342900" algn="just" fontAlgn="base">
              <a:lnSpc>
                <a:spcPct val="130000"/>
              </a:lnSpc>
              <a:spcBef>
                <a:spcPct val="50000"/>
              </a:spcBef>
              <a:spcAft>
                <a:spcPct val="0"/>
              </a:spcAft>
              <a:buFontTx/>
              <a:buChar char="-"/>
              <a:defRPr/>
            </a:pPr>
            <a:r>
              <a:rPr lang="es-ES" sz="1850" dirty="0" smtClean="0"/>
              <a:t>Recibir una breve inducción sobre el uso de las aplicaciones </a:t>
            </a:r>
            <a:r>
              <a:rPr lang="es-ES" sz="1850" i="1" dirty="0" err="1"/>
              <a:t>M</a:t>
            </a:r>
            <a:r>
              <a:rPr lang="es-ES" sz="1850" i="1" dirty="0" err="1" smtClean="0"/>
              <a:t>eet</a:t>
            </a:r>
            <a:r>
              <a:rPr lang="es-ES" sz="1850" dirty="0" smtClean="0"/>
              <a:t> y </a:t>
            </a:r>
            <a:r>
              <a:rPr lang="es-ES" sz="1850" i="1" dirty="0" err="1" smtClean="0"/>
              <a:t>Class</a:t>
            </a:r>
            <a:r>
              <a:rPr lang="es-ES" sz="1850" i="1" dirty="0" smtClean="0"/>
              <a:t> </a:t>
            </a:r>
            <a:r>
              <a:rPr lang="es-ES" sz="1850" i="1" dirty="0" err="1" smtClean="0"/>
              <a:t>Room</a:t>
            </a:r>
            <a:r>
              <a:rPr lang="es-ES" sz="1850" dirty="0" smtClean="0"/>
              <a:t> por parte del equipo de talento humano/área técnico-científica que está apoyando el proceso.</a:t>
            </a:r>
          </a:p>
          <a:p>
            <a:pPr marL="342900" indent="-342900" algn="just" fontAlgn="base">
              <a:lnSpc>
                <a:spcPct val="130000"/>
              </a:lnSpc>
              <a:spcBef>
                <a:spcPct val="50000"/>
              </a:spcBef>
              <a:spcAft>
                <a:spcPct val="0"/>
              </a:spcAft>
              <a:buFontTx/>
              <a:buChar char="-"/>
              <a:defRPr/>
            </a:pPr>
            <a:r>
              <a:rPr lang="es-ES" sz="1850" dirty="0" smtClean="0"/>
              <a:t>Tener la mejor disposición para que las cosas salgan bien.</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Recursos y requisitos</a:t>
            </a:r>
            <a:endParaRPr lang="es-CO" altLang="es-CO" sz="2800" b="1" dirty="0">
              <a:latin typeface="Arial" charset="0"/>
            </a:endParaRPr>
          </a:p>
        </p:txBody>
      </p:sp>
    </p:spTree>
    <p:extLst>
      <p:ext uri="{BB962C8B-B14F-4D97-AF65-F5344CB8AC3E}">
        <p14:creationId xmlns:p14="http://schemas.microsoft.com/office/powerpoint/2010/main" val="91853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127" name="CuadroTexto 7"/>
          <p:cNvSpPr txBox="1">
            <a:spLocks noChangeArrowheads="1"/>
          </p:cNvSpPr>
          <p:nvPr/>
        </p:nvSpPr>
        <p:spPr bwMode="auto">
          <a:xfrm>
            <a:off x="611560" y="1916832"/>
            <a:ext cx="792088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indent="-457200" algn="ctr">
              <a:spcBef>
                <a:spcPct val="0"/>
              </a:spcBef>
              <a:buFont typeface="Wingdings" panose="05000000000000000000" pitchFamily="2" charset="2"/>
              <a:buChar char="ü"/>
            </a:pPr>
            <a:r>
              <a:rPr lang="es-CO" altLang="es-CO" sz="3000" b="1" dirty="0" smtClean="0">
                <a:effectLst>
                  <a:outerShdw blurRad="38100" dist="38100" dir="2700000" algn="tl">
                    <a:srgbClr val="000000">
                      <a:alpha val="43137"/>
                    </a:srgbClr>
                  </a:outerShdw>
                </a:effectLst>
                <a:latin typeface="Arial" charset="0"/>
              </a:rPr>
              <a:t>Objetivo</a:t>
            </a:r>
          </a:p>
          <a:p>
            <a:pPr marL="457200" indent="-457200" algn="ctr">
              <a:spcBef>
                <a:spcPct val="0"/>
              </a:spcBef>
              <a:buFont typeface="Wingdings" panose="05000000000000000000" pitchFamily="2" charset="2"/>
              <a:buChar char="ü"/>
            </a:pPr>
            <a:r>
              <a:rPr lang="es-CO" altLang="es-CO" sz="3000" b="1" dirty="0" smtClean="0">
                <a:effectLst>
                  <a:outerShdw blurRad="38100" dist="38100" dir="2700000" algn="tl">
                    <a:srgbClr val="000000">
                      <a:alpha val="43137"/>
                    </a:srgbClr>
                  </a:outerShdw>
                </a:effectLst>
                <a:latin typeface="Arial" charset="0"/>
              </a:rPr>
              <a:t>Temas y programación</a:t>
            </a:r>
          </a:p>
          <a:p>
            <a:pPr marL="457200" indent="-457200" algn="ctr">
              <a:spcBef>
                <a:spcPct val="0"/>
              </a:spcBef>
              <a:buFont typeface="Wingdings" panose="05000000000000000000" pitchFamily="2" charset="2"/>
              <a:buChar char="ü"/>
            </a:pPr>
            <a:r>
              <a:rPr lang="es-CO" altLang="es-CO" sz="3000" b="1" dirty="0" smtClean="0">
                <a:effectLst>
                  <a:outerShdw blurRad="38100" dist="38100" dir="2700000" algn="tl">
                    <a:srgbClr val="000000">
                      <a:alpha val="43137"/>
                    </a:srgbClr>
                  </a:outerShdw>
                </a:effectLst>
                <a:latin typeface="Arial" charset="0"/>
              </a:rPr>
              <a:t>Metodología</a:t>
            </a:r>
          </a:p>
          <a:p>
            <a:pPr marL="457200" indent="-457200" algn="ctr">
              <a:spcBef>
                <a:spcPct val="0"/>
              </a:spcBef>
              <a:buFont typeface="Wingdings" panose="05000000000000000000" pitchFamily="2" charset="2"/>
              <a:buChar char="ü"/>
            </a:pPr>
            <a:r>
              <a:rPr lang="es-CO" altLang="es-CO" sz="3000" b="1" dirty="0" smtClean="0">
                <a:effectLst>
                  <a:outerShdw blurRad="38100" dist="38100" dir="2700000" algn="tl">
                    <a:srgbClr val="000000">
                      <a:alpha val="43137"/>
                    </a:srgbClr>
                  </a:outerShdw>
                </a:effectLst>
                <a:latin typeface="Arial" charset="0"/>
              </a:rPr>
              <a:t>Recursos y requerimientos </a:t>
            </a:r>
          </a:p>
          <a:p>
            <a:pPr marL="457200" indent="-457200" algn="ctr">
              <a:spcBef>
                <a:spcPct val="0"/>
              </a:spcBef>
              <a:buFont typeface="Wingdings" panose="05000000000000000000" pitchFamily="2" charset="2"/>
              <a:buChar char="ü"/>
            </a:pPr>
            <a:r>
              <a:rPr lang="es-CO" altLang="es-CO" sz="3000" b="1" dirty="0" smtClean="0">
                <a:effectLst>
                  <a:outerShdw blurRad="38100" dist="38100" dir="2700000" algn="tl">
                    <a:srgbClr val="000000">
                      <a:alpha val="43137"/>
                    </a:srgbClr>
                  </a:outerShdw>
                </a:effectLst>
                <a:latin typeface="Arial" charset="0"/>
              </a:rPr>
              <a:t>Notas finales</a:t>
            </a:r>
          </a:p>
        </p:txBody>
      </p:sp>
    </p:spTree>
    <p:extLst>
      <p:ext uri="{BB962C8B-B14F-4D97-AF65-F5344CB8AC3E}">
        <p14:creationId xmlns:p14="http://schemas.microsoft.com/office/powerpoint/2010/main" val="3142040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971600" y="1268760"/>
            <a:ext cx="7200800" cy="3354765"/>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smtClean="0"/>
              <a:t>Humanos:</a:t>
            </a:r>
          </a:p>
          <a:p>
            <a:pPr marL="342900" indent="-342900" algn="just" fontAlgn="base">
              <a:lnSpc>
                <a:spcPct val="130000"/>
              </a:lnSpc>
              <a:spcBef>
                <a:spcPct val="50000"/>
              </a:spcBef>
              <a:spcAft>
                <a:spcPct val="0"/>
              </a:spcAft>
              <a:buFontTx/>
              <a:buChar char="-"/>
              <a:defRPr/>
            </a:pPr>
            <a:r>
              <a:rPr lang="es-ES" sz="2000" dirty="0" smtClean="0"/>
              <a:t>Profesionales encargados de las capacitaciones.</a:t>
            </a:r>
          </a:p>
          <a:p>
            <a:pPr marL="342900" indent="-342900" algn="just" fontAlgn="base">
              <a:lnSpc>
                <a:spcPct val="130000"/>
              </a:lnSpc>
              <a:spcBef>
                <a:spcPct val="50000"/>
              </a:spcBef>
              <a:spcAft>
                <a:spcPct val="0"/>
              </a:spcAft>
              <a:buFontTx/>
              <a:buChar char="-"/>
              <a:defRPr/>
            </a:pPr>
            <a:r>
              <a:rPr lang="es-ES" sz="2000" dirty="0" smtClean="0"/>
              <a:t>Los coordinadores de cada área o </a:t>
            </a:r>
            <a:r>
              <a:rPr lang="es-ES" sz="2000" dirty="0" err="1" smtClean="0"/>
              <a:t>subárea</a:t>
            </a:r>
            <a:r>
              <a:rPr lang="es-ES" sz="2000" dirty="0" smtClean="0"/>
              <a:t> serán los encargados de las asignaciones temáticas y de responder de manera integral por el Plan de Capacitación de su área a cargo. </a:t>
            </a:r>
          </a:p>
          <a:p>
            <a:pPr marL="342900" indent="-342900" algn="just" fontAlgn="base">
              <a:lnSpc>
                <a:spcPct val="130000"/>
              </a:lnSpc>
              <a:spcBef>
                <a:spcPct val="50000"/>
              </a:spcBef>
              <a:spcAft>
                <a:spcPct val="0"/>
              </a:spcAft>
              <a:buFontTx/>
              <a:buChar char="-"/>
              <a:defRPr/>
            </a:pPr>
            <a:r>
              <a:rPr lang="es-ES" sz="2000" dirty="0" smtClean="0"/>
              <a:t>Talento humano de las diferentes áreas de la ESE con disponibilidad para la capacitación. </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Recursos y requisitos</a:t>
            </a:r>
            <a:endParaRPr lang="es-CO" altLang="es-CO" sz="2800" b="1" dirty="0">
              <a:latin typeface="Arial" charset="0"/>
            </a:endParaRPr>
          </a:p>
        </p:txBody>
      </p:sp>
    </p:spTree>
    <p:extLst>
      <p:ext uri="{BB962C8B-B14F-4D97-AF65-F5344CB8AC3E}">
        <p14:creationId xmlns:p14="http://schemas.microsoft.com/office/powerpoint/2010/main" val="2353260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971600" y="1268760"/>
            <a:ext cx="7200800" cy="4801314"/>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smtClean="0"/>
              <a:t>Materiales:</a:t>
            </a:r>
          </a:p>
          <a:p>
            <a:pPr marL="342900" indent="-342900" algn="just" fontAlgn="base">
              <a:lnSpc>
                <a:spcPct val="130000"/>
              </a:lnSpc>
              <a:spcBef>
                <a:spcPct val="50000"/>
              </a:spcBef>
              <a:spcAft>
                <a:spcPct val="0"/>
              </a:spcAft>
              <a:buFontTx/>
              <a:buChar char="-"/>
              <a:defRPr/>
            </a:pPr>
            <a:r>
              <a:rPr lang="es-ES" sz="2000" b="1" dirty="0" smtClean="0"/>
              <a:t>Para el personal capacitador: </a:t>
            </a:r>
            <a:r>
              <a:rPr lang="es-ES" sz="2000" dirty="0" smtClean="0"/>
              <a:t>se requiere contar con un PC que tenga habilitado el uso del micrófono como mínimo, no será indispensable el uso de la cámara para quienes van a exponer. Para esto se sugiere que con el apoyo del área de las </a:t>
            </a:r>
            <a:r>
              <a:rPr lang="es-ES" sz="2000" dirty="0" err="1" smtClean="0"/>
              <a:t>TICs</a:t>
            </a:r>
            <a:r>
              <a:rPr lang="es-ES" sz="2000" dirty="0" smtClean="0"/>
              <a:t>, se revisen los equipos institucionales para garantizar la utilidad del micrófono y la cámara (esta última opcional).</a:t>
            </a:r>
          </a:p>
          <a:p>
            <a:pPr marL="342900" indent="-342900" algn="just" fontAlgn="base">
              <a:lnSpc>
                <a:spcPct val="130000"/>
              </a:lnSpc>
              <a:spcBef>
                <a:spcPct val="50000"/>
              </a:spcBef>
              <a:spcAft>
                <a:spcPct val="0"/>
              </a:spcAft>
              <a:buFontTx/>
              <a:buChar char="-"/>
              <a:defRPr/>
            </a:pPr>
            <a:r>
              <a:rPr lang="es-ES" sz="2000" b="1" dirty="0" smtClean="0"/>
              <a:t>Para el personal a capacitar: </a:t>
            </a:r>
            <a:r>
              <a:rPr lang="es-ES" sz="2000" dirty="0" smtClean="0"/>
              <a:t>El talento humano que </a:t>
            </a:r>
            <a:r>
              <a:rPr lang="es-ES" sz="2000" dirty="0" err="1" smtClean="0"/>
              <a:t>recepciona</a:t>
            </a:r>
            <a:r>
              <a:rPr lang="es-ES" sz="2000" dirty="0" smtClean="0"/>
              <a:t> las capacitaciones, podrá hacerlo desde un computador o Tablet o desde sus dispositivos móviles, para esta última opción tendrá que descargarse la aplicación </a:t>
            </a:r>
            <a:r>
              <a:rPr lang="es-ES" sz="2000" i="1" dirty="0" smtClean="0"/>
              <a:t>Google </a:t>
            </a:r>
            <a:r>
              <a:rPr lang="es-ES" sz="2000" i="1" dirty="0" err="1" smtClean="0"/>
              <a:t>Meet</a:t>
            </a:r>
            <a:r>
              <a:rPr lang="es-ES" sz="2000" i="1" dirty="0" smtClean="0"/>
              <a:t> </a:t>
            </a:r>
            <a:r>
              <a:rPr lang="es-ES" sz="2000" dirty="0" smtClean="0"/>
              <a:t>desde la App Store. </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Recursos y requerimientos</a:t>
            </a:r>
            <a:endParaRPr lang="es-CO" altLang="es-CO" sz="2800" b="1" dirty="0">
              <a:latin typeface="Arial" charset="0"/>
            </a:endParaRPr>
          </a:p>
        </p:txBody>
      </p:sp>
    </p:spTree>
    <p:extLst>
      <p:ext uri="{BB962C8B-B14F-4D97-AF65-F5344CB8AC3E}">
        <p14:creationId xmlns:p14="http://schemas.microsoft.com/office/powerpoint/2010/main" val="600776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8" name="CuadroTexto 3"/>
          <p:cNvSpPr txBox="1">
            <a:spLocks noChangeArrowheads="1"/>
          </p:cNvSpPr>
          <p:nvPr/>
        </p:nvSpPr>
        <p:spPr bwMode="auto">
          <a:xfrm>
            <a:off x="1218580" y="601524"/>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Notas finales</a:t>
            </a:r>
            <a:endParaRPr lang="es-CO" altLang="es-CO" sz="2800" b="1" dirty="0">
              <a:latin typeface="Arial" charset="0"/>
            </a:endParaRPr>
          </a:p>
        </p:txBody>
      </p:sp>
      <p:sp>
        <p:nvSpPr>
          <p:cNvPr id="6" name="Text Box 13"/>
          <p:cNvSpPr txBox="1">
            <a:spLocks noChangeArrowheads="1"/>
          </p:cNvSpPr>
          <p:nvPr/>
        </p:nvSpPr>
        <p:spPr bwMode="auto">
          <a:xfrm>
            <a:off x="971600" y="1844824"/>
            <a:ext cx="7200800" cy="400110"/>
          </a:xfrm>
          <a:prstGeom prst="rect">
            <a:avLst/>
          </a:prstGeom>
          <a:noFill/>
          <a:ln w="9525">
            <a:noFill/>
            <a:miter lim="800000"/>
            <a:headEnd/>
            <a:tailEnd/>
          </a:ln>
        </p:spPr>
        <p:txBody>
          <a:bodyPr wrap="square">
            <a:spAutoFit/>
          </a:bodyPr>
          <a:lstStyle/>
          <a:p>
            <a:pPr algn="just" fontAlgn="base">
              <a:spcBef>
                <a:spcPct val="50000"/>
              </a:spcBef>
              <a:spcAft>
                <a:spcPct val="0"/>
              </a:spcAft>
              <a:defRPr/>
            </a:pPr>
            <a:r>
              <a:rPr lang="es-ES" sz="2000" dirty="0" smtClean="0"/>
              <a:t>Son bienvenidas las sugerencias para el fortalecimiento del proceso. </a:t>
            </a:r>
          </a:p>
        </p:txBody>
      </p:sp>
    </p:spTree>
    <p:extLst>
      <p:ext uri="{BB962C8B-B14F-4D97-AF65-F5344CB8AC3E}">
        <p14:creationId xmlns:p14="http://schemas.microsoft.com/office/powerpoint/2010/main" val="1084065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220072" y="3956820"/>
            <a:ext cx="3258800" cy="1015663"/>
          </a:xfrm>
          <a:prstGeom prst="rect">
            <a:avLst/>
          </a:prstGeom>
          <a:noFill/>
        </p:spPr>
        <p:txBody>
          <a:bodyPr wrap="square" rtlCol="0">
            <a:spAutoFit/>
          </a:bodyPr>
          <a:lstStyle/>
          <a:p>
            <a:pPr algn="ctr"/>
            <a:r>
              <a:rPr lang="es-CO" sz="6000" b="1" dirty="0">
                <a:solidFill>
                  <a:srgbClr val="FFC000"/>
                </a:solidFill>
                <a:effectLst>
                  <a:outerShdw blurRad="38100" dist="38100" dir="2700000" algn="tl">
                    <a:srgbClr val="000000">
                      <a:alpha val="43137"/>
                    </a:srgbClr>
                  </a:outerShdw>
                </a:effectLst>
              </a:rPr>
              <a:t>Gracias</a:t>
            </a:r>
          </a:p>
        </p:txBody>
      </p:sp>
      <p:pic>
        <p:nvPicPr>
          <p:cNvPr id="2" name="Imagen 1"/>
          <p:cNvPicPr>
            <a:picLocks noChangeAspect="1"/>
          </p:cNvPicPr>
          <p:nvPr/>
        </p:nvPicPr>
        <p:blipFill>
          <a:blip r:embed="rId2"/>
          <a:stretch>
            <a:fillRect/>
          </a:stretch>
        </p:blipFill>
        <p:spPr>
          <a:xfrm>
            <a:off x="251520" y="1796819"/>
            <a:ext cx="2913508" cy="4320000"/>
          </a:xfrm>
          <a:prstGeom prst="rect">
            <a:avLst/>
          </a:prstGeom>
          <a:effectLst>
            <a:softEdge rad="635000"/>
          </a:effectLst>
        </p:spPr>
      </p:pic>
    </p:spTree>
    <p:extLst>
      <p:ext uri="{BB962C8B-B14F-4D97-AF65-F5344CB8AC3E}">
        <p14:creationId xmlns:p14="http://schemas.microsoft.com/office/powerpoint/2010/main" val="270414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8" name="CuadroTexto 3"/>
          <p:cNvSpPr txBox="1">
            <a:spLocks noChangeArrowheads="1"/>
          </p:cNvSpPr>
          <p:nvPr/>
        </p:nvSpPr>
        <p:spPr bwMode="auto">
          <a:xfrm>
            <a:off x="1218580" y="601524"/>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Objetivo</a:t>
            </a:r>
            <a:endParaRPr lang="es-CO" altLang="es-CO" sz="2800" b="1" dirty="0">
              <a:latin typeface="Arial" charset="0"/>
            </a:endParaRPr>
          </a:p>
        </p:txBody>
      </p:sp>
      <p:sp>
        <p:nvSpPr>
          <p:cNvPr id="5" name="Text Box 13"/>
          <p:cNvSpPr txBox="1">
            <a:spLocks noChangeArrowheads="1"/>
          </p:cNvSpPr>
          <p:nvPr/>
        </p:nvSpPr>
        <p:spPr bwMode="auto">
          <a:xfrm>
            <a:off x="948296" y="1844824"/>
            <a:ext cx="7272808" cy="2492990"/>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400" dirty="0" smtClean="0"/>
              <a:t>Definir los aspectos metodológicos para la implementación del Plan Institucional de Capacitaciones de la ESE Carmen Emilia Ospina y orientar a futuro el proceso de educación continua para el fortalecimiento del talento humano en salud de la institución.</a:t>
            </a:r>
            <a:endParaRPr lang="es-ES" sz="2400" b="1" dirty="0" smtClean="0"/>
          </a:p>
        </p:txBody>
      </p:sp>
    </p:spTree>
    <p:extLst>
      <p:ext uri="{BB962C8B-B14F-4D97-AF65-F5344CB8AC3E}">
        <p14:creationId xmlns:p14="http://schemas.microsoft.com/office/powerpoint/2010/main" val="342723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8"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Temas y programación</a:t>
            </a:r>
            <a:endParaRPr lang="es-CO" altLang="es-CO" sz="2800" b="1" dirty="0">
              <a:latin typeface="Arial" charset="0"/>
            </a:endParaRPr>
          </a:p>
        </p:txBody>
      </p:sp>
      <p:sp>
        <p:nvSpPr>
          <p:cNvPr id="5" name="Text Box 13"/>
          <p:cNvSpPr txBox="1">
            <a:spLocks noChangeArrowheads="1"/>
          </p:cNvSpPr>
          <p:nvPr/>
        </p:nvSpPr>
        <p:spPr bwMode="auto">
          <a:xfrm>
            <a:off x="460375" y="1268760"/>
            <a:ext cx="8072065" cy="4801314"/>
          </a:xfrm>
          <a:prstGeom prst="rect">
            <a:avLst/>
          </a:prstGeom>
          <a:noFill/>
          <a:ln w="9525">
            <a:noFill/>
            <a:miter lim="800000"/>
            <a:headEnd/>
            <a:tailEnd/>
          </a:ln>
        </p:spPr>
        <p:txBody>
          <a:bodyPr wrap="square">
            <a:spAutoFit/>
          </a:bodyPr>
          <a:lstStyle/>
          <a:p>
            <a:pPr marL="457200" indent="-457200" algn="just" fontAlgn="base">
              <a:lnSpc>
                <a:spcPct val="130000"/>
              </a:lnSpc>
              <a:spcBef>
                <a:spcPct val="50000"/>
              </a:spcBef>
              <a:spcAft>
                <a:spcPct val="0"/>
              </a:spcAft>
              <a:buAutoNum type="arabicPeriod"/>
              <a:defRPr/>
            </a:pPr>
            <a:r>
              <a:rPr lang="es-ES" sz="2000" b="1" dirty="0" smtClean="0"/>
              <a:t>Definición de las temáticas a abordar por perfiles y competencias</a:t>
            </a:r>
            <a:r>
              <a:rPr lang="es-ES" sz="2000" b="1" dirty="0"/>
              <a:t> </a:t>
            </a:r>
            <a:r>
              <a:rPr lang="es-ES" sz="2000" b="1" dirty="0" smtClean="0"/>
              <a:t>del talento humano y su prioridad:</a:t>
            </a:r>
          </a:p>
          <a:p>
            <a:pPr marL="800100" lvl="1" indent="-342900" algn="just" fontAlgn="base">
              <a:lnSpc>
                <a:spcPct val="130000"/>
              </a:lnSpc>
              <a:spcBef>
                <a:spcPct val="50000"/>
              </a:spcBef>
              <a:spcAft>
                <a:spcPct val="0"/>
              </a:spcAft>
              <a:buFontTx/>
              <a:buChar char="-"/>
              <a:defRPr/>
            </a:pPr>
            <a:r>
              <a:rPr lang="es-ES" sz="2000" dirty="0" smtClean="0"/>
              <a:t>Las diferentes áreas responsables idearán una metodología que les permita identificar las necesidades de conocimiento para su área (encuesta, decisión del equipo técnico del área) estableciendo su nivel de prioridad. Se sugiere promover de manera permanente la consulta de temas y prioridades para ganar adherencia y compromiso del personal.</a:t>
            </a:r>
          </a:p>
          <a:p>
            <a:pPr marL="800100" lvl="1" indent="-342900" algn="just" fontAlgn="base">
              <a:lnSpc>
                <a:spcPct val="130000"/>
              </a:lnSpc>
              <a:spcBef>
                <a:spcPct val="50000"/>
              </a:spcBef>
              <a:spcAft>
                <a:spcPct val="0"/>
              </a:spcAft>
              <a:buFontTx/>
              <a:buChar char="-"/>
              <a:defRPr/>
            </a:pPr>
            <a:r>
              <a:rPr lang="es-ES" sz="2000" dirty="0" smtClean="0"/>
              <a:t>Desde talento humano se enviará un formato que permita recopilar esta información, definiendo: tema, población objeto (perfil y cantidad), fecha y horas probables.</a:t>
            </a:r>
          </a:p>
        </p:txBody>
      </p:sp>
    </p:spTree>
    <p:extLst>
      <p:ext uri="{BB962C8B-B14F-4D97-AF65-F5344CB8AC3E}">
        <p14:creationId xmlns:p14="http://schemas.microsoft.com/office/powerpoint/2010/main" val="133476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971600" y="1844824"/>
            <a:ext cx="7200800" cy="2646878"/>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smtClean="0"/>
              <a:t>2. Programar los horarios de las capacitaciones de acuerdo a la priorización:</a:t>
            </a:r>
          </a:p>
          <a:p>
            <a:pPr marL="800100" lvl="1" indent="-342900" algn="just" fontAlgn="base">
              <a:lnSpc>
                <a:spcPct val="130000"/>
              </a:lnSpc>
              <a:spcBef>
                <a:spcPct val="50000"/>
              </a:spcBef>
              <a:spcAft>
                <a:spcPct val="0"/>
              </a:spcAft>
              <a:buFontTx/>
              <a:buChar char="-"/>
              <a:defRPr/>
            </a:pPr>
            <a:r>
              <a:rPr lang="es-ES" sz="2000" dirty="0" smtClean="0"/>
              <a:t>Con base en la información recopilada el equipo de talento humano, de forma concertada, programará el cronograma de capacitaciones, definiendo fecha y hora de cada una de ellas. </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Temas y programación</a:t>
            </a:r>
            <a:endParaRPr lang="es-CO" altLang="es-CO" sz="2800" b="1" dirty="0">
              <a:latin typeface="Arial" charset="0"/>
            </a:endParaRPr>
          </a:p>
        </p:txBody>
      </p:sp>
    </p:spTree>
    <p:extLst>
      <p:ext uri="{BB962C8B-B14F-4D97-AF65-F5344CB8AC3E}">
        <p14:creationId xmlns:p14="http://schemas.microsoft.com/office/powerpoint/2010/main" val="657853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5" name="Text Box 13"/>
          <p:cNvSpPr txBox="1">
            <a:spLocks noChangeArrowheads="1"/>
          </p:cNvSpPr>
          <p:nvPr/>
        </p:nvSpPr>
        <p:spPr bwMode="auto">
          <a:xfrm>
            <a:off x="971600" y="1844824"/>
            <a:ext cx="7200800" cy="4555093"/>
          </a:xfrm>
          <a:prstGeom prst="rect">
            <a:avLst/>
          </a:prstGeom>
          <a:noFill/>
          <a:ln w="9525">
            <a:noFill/>
            <a:miter lim="800000"/>
            <a:headEnd/>
            <a:tailEnd/>
          </a:ln>
        </p:spPr>
        <p:txBody>
          <a:bodyPr wrap="square">
            <a:spAutoFit/>
          </a:bodyPr>
          <a:lstStyle/>
          <a:p>
            <a:pPr algn="just" fontAlgn="base">
              <a:lnSpc>
                <a:spcPct val="130000"/>
              </a:lnSpc>
              <a:spcBef>
                <a:spcPct val="50000"/>
              </a:spcBef>
              <a:spcAft>
                <a:spcPct val="0"/>
              </a:spcAft>
              <a:defRPr/>
            </a:pPr>
            <a:r>
              <a:rPr lang="es-ES" sz="2000" b="1" dirty="0" smtClean="0"/>
              <a:t>1. Uso de herramientas virtuales:</a:t>
            </a:r>
          </a:p>
          <a:p>
            <a:pPr marL="800100" lvl="1" indent="-342900" algn="just" fontAlgn="base">
              <a:lnSpc>
                <a:spcPct val="130000"/>
              </a:lnSpc>
              <a:spcBef>
                <a:spcPct val="50000"/>
              </a:spcBef>
              <a:spcAft>
                <a:spcPct val="0"/>
              </a:spcAft>
              <a:buFontTx/>
              <a:buChar char="-"/>
              <a:defRPr/>
            </a:pPr>
            <a:r>
              <a:rPr lang="es-ES" sz="2000" dirty="0" smtClean="0"/>
              <a:t>Todas las capacitaciones deberán ser realizadas haciendo uso de una herramienta virtual disponible desde la plataforma institucional de Google: </a:t>
            </a:r>
            <a:r>
              <a:rPr lang="es-ES" sz="2000" dirty="0" err="1"/>
              <a:t>M</a:t>
            </a:r>
            <a:r>
              <a:rPr lang="es-ES" sz="2000" dirty="0" err="1" smtClean="0"/>
              <a:t>eet</a:t>
            </a:r>
            <a:r>
              <a:rPr lang="es-ES" sz="2000" dirty="0" smtClean="0"/>
              <a:t>.</a:t>
            </a:r>
          </a:p>
          <a:p>
            <a:pPr marL="800100" lvl="1" indent="-342900" algn="just" fontAlgn="base">
              <a:lnSpc>
                <a:spcPct val="130000"/>
              </a:lnSpc>
              <a:spcBef>
                <a:spcPct val="50000"/>
              </a:spcBef>
              <a:spcAft>
                <a:spcPct val="0"/>
              </a:spcAft>
              <a:buFontTx/>
              <a:buChar char="-"/>
              <a:defRPr/>
            </a:pPr>
            <a:r>
              <a:rPr lang="es-ES" sz="2000" dirty="0" smtClean="0"/>
              <a:t>Esta herramienta se encuentra dentro del paquete de aplicaciones de google, a la cual se puede acceder desde el correo institucional. </a:t>
            </a:r>
          </a:p>
          <a:p>
            <a:pPr marL="800100" lvl="1" indent="-342900" algn="just" fontAlgn="base">
              <a:lnSpc>
                <a:spcPct val="130000"/>
              </a:lnSpc>
              <a:spcBef>
                <a:spcPct val="50000"/>
              </a:spcBef>
              <a:spcAft>
                <a:spcPct val="0"/>
              </a:spcAft>
              <a:buFontTx/>
              <a:buChar char="-"/>
              <a:defRPr/>
            </a:pPr>
            <a:r>
              <a:rPr lang="es-ES" sz="2000" dirty="0" smtClean="0"/>
              <a:t>Las charlas podrán ser grabadas con la autorización de los participantes y quedarán disponibles de manera automática en el drive del correo institucional. </a:t>
            </a: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101659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descr="https://mail.google.com/mail/u/0/?ui=2&amp;ik=107db6de2d&amp;view=fimg&amp;th=164a8357063cac1f&amp;attid=0.1.1&amp;disp=emb&amp;attbid=ANGjdJ-WMO3TCr2q5DyBZ-DCo7pK4UiurD06W1M0szFjxImplQbIGS1yi5aFpdAnyT9hqrUecIUtexgmpa2OEp60RTkp3zKpXzvddmA9jsCvo6Mazw-m-mnyMF4tVh4&amp;sz=s0-l75-ft&amp;ats=1531831423438&amp;rm=164a8357063cac1f&amp;zw&amp;atsh=1"/>
          <p:cNvSpPr>
            <a:spLocks noChangeAspect="1" noChangeArrowheads="1"/>
          </p:cNvSpPr>
          <p:nvPr/>
        </p:nvSpPr>
        <p:spPr bwMode="auto">
          <a:xfrm>
            <a:off x="155575" y="-9939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CO" altLang="es-CO" sz="1800">
              <a:latin typeface="Arial" charset="0"/>
            </a:endParaRPr>
          </a:p>
        </p:txBody>
      </p:sp>
      <p:sp>
        <p:nvSpPr>
          <p:cNvPr id="6"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pic>
        <p:nvPicPr>
          <p:cNvPr id="2" name="Imagen 1"/>
          <p:cNvPicPr>
            <a:picLocks noChangeAspect="1"/>
          </p:cNvPicPr>
          <p:nvPr/>
        </p:nvPicPr>
        <p:blipFill>
          <a:blip r:embed="rId2"/>
          <a:stretch>
            <a:fillRect/>
          </a:stretch>
        </p:blipFill>
        <p:spPr>
          <a:xfrm>
            <a:off x="432000" y="1340768"/>
            <a:ext cx="8280000" cy="4655226"/>
          </a:xfrm>
          <a:prstGeom prst="rect">
            <a:avLst/>
          </a:prstGeom>
        </p:spPr>
      </p:pic>
      <p:sp>
        <p:nvSpPr>
          <p:cNvPr id="4" name="Estrella de 6 puntas 3"/>
          <p:cNvSpPr/>
          <p:nvPr/>
        </p:nvSpPr>
        <p:spPr>
          <a:xfrm>
            <a:off x="6372200" y="4005064"/>
            <a:ext cx="1049164" cy="936104"/>
          </a:xfrm>
          <a:prstGeom prst="star6">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25020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11560" y="1101386"/>
            <a:ext cx="8280000" cy="4655227"/>
          </a:xfrm>
          <a:prstGeom prst="rect">
            <a:avLst/>
          </a:prstGeom>
        </p:spPr>
      </p:pic>
      <p:sp>
        <p:nvSpPr>
          <p:cNvPr id="3" name="Elipse 2"/>
          <p:cNvSpPr/>
          <p:nvPr/>
        </p:nvSpPr>
        <p:spPr>
          <a:xfrm>
            <a:off x="4824440" y="3284984"/>
            <a:ext cx="43195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3585689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32000" y="1412776"/>
            <a:ext cx="8280000" cy="4655227"/>
          </a:xfrm>
          <a:prstGeom prst="rect">
            <a:avLst/>
          </a:prstGeom>
        </p:spPr>
      </p:pic>
      <p:sp>
        <p:nvSpPr>
          <p:cNvPr id="4" name="Elipse 3"/>
          <p:cNvSpPr/>
          <p:nvPr/>
        </p:nvSpPr>
        <p:spPr>
          <a:xfrm>
            <a:off x="2339752" y="3789040"/>
            <a:ext cx="431956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3"/>
          <p:cNvSpPr txBox="1">
            <a:spLocks noChangeArrowheads="1"/>
          </p:cNvSpPr>
          <p:nvPr/>
        </p:nvSpPr>
        <p:spPr bwMode="auto">
          <a:xfrm>
            <a:off x="1218580" y="476672"/>
            <a:ext cx="6732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O" altLang="es-CO" sz="2800" b="1" dirty="0" smtClean="0">
                <a:latin typeface="Arial" charset="0"/>
              </a:rPr>
              <a:t>Metodología</a:t>
            </a:r>
            <a:endParaRPr lang="es-CO" altLang="es-CO" sz="2800" b="1" dirty="0">
              <a:latin typeface="Arial" charset="0"/>
            </a:endParaRPr>
          </a:p>
        </p:txBody>
      </p:sp>
    </p:spTree>
    <p:extLst>
      <p:ext uri="{BB962C8B-B14F-4D97-AF65-F5344CB8AC3E}">
        <p14:creationId xmlns:p14="http://schemas.microsoft.com/office/powerpoint/2010/main" val="2185255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2838</TotalTime>
  <Words>740</Words>
  <Application>Microsoft Office PowerPoint</Application>
  <PresentationFormat>Presentación en pantalla (4:3)</PresentationFormat>
  <Paragraphs>78</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Century Gothic</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Docente CAM</cp:lastModifiedBy>
  <cp:revision>279</cp:revision>
  <dcterms:created xsi:type="dcterms:W3CDTF">2017-04-17T16:06:13Z</dcterms:created>
  <dcterms:modified xsi:type="dcterms:W3CDTF">2020-08-06T12:07:15Z</dcterms:modified>
</cp:coreProperties>
</file>