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318" r:id="rId4"/>
    <p:sldId id="274" r:id="rId5"/>
    <p:sldId id="319" r:id="rId6"/>
    <p:sldId id="345" r:id="rId7"/>
    <p:sldId id="346" r:id="rId8"/>
    <p:sldId id="347" r:id="rId9"/>
    <p:sldId id="348" r:id="rId10"/>
    <p:sldId id="320" r:id="rId11"/>
    <p:sldId id="277" r:id="rId12"/>
    <p:sldId id="286" r:id="rId13"/>
    <p:sldId id="296" r:id="rId14"/>
    <p:sldId id="324" r:id="rId15"/>
    <p:sldId id="325" r:id="rId16"/>
    <p:sldId id="299" r:id="rId17"/>
    <p:sldId id="322" r:id="rId18"/>
    <p:sldId id="350" r:id="rId19"/>
    <p:sldId id="258" r:id="rId20"/>
    <p:sldId id="349" r:id="rId21"/>
  </p:sldIdLst>
  <p:sldSz cx="12192000" cy="6858000"/>
  <p:notesSz cx="6858000" cy="9144000"/>
  <p:embeddedFontLst>
    <p:embeddedFont>
      <p:font typeface="Arial Narrow" pitchFamily="34" charset="0"/>
      <p:regular r:id="rId23"/>
      <p:bold r:id="rId24"/>
      <p:italic r:id="rId25"/>
      <p:boldItalic r:id="rId26"/>
    </p:embeddedFont>
    <p:embeddedFont>
      <p:font typeface="Calibri" pitchFamily="34" charset="0"/>
      <p:regular r:id="rId27"/>
      <p:bold r:id="rId28"/>
      <p:italic r:id="rId29"/>
      <p:boldItalic r:id="rId30"/>
    </p:embeddedFont>
    <p:embeddedFont>
      <p:font typeface="Impact" pitchFamily="34" charset="0"/>
      <p:regular r:id="rId31"/>
    </p:embeddedFont>
    <p:embeddedFont>
      <p:font typeface="Cambria"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jcq2tzMneQFM/YdjpAddmzIxj1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1C3E25B-F6DE-4047-B015-171A6DFE1A66}">
  <a:tblStyle styleId="{41C3E25B-F6DE-4047-B015-171A6DFE1A6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2" autoAdjust="0"/>
    <p:restoredTop sz="94660"/>
  </p:normalViewPr>
  <p:slideViewPr>
    <p:cSldViewPr snapToGrid="0">
      <p:cViewPr>
        <p:scale>
          <a:sx n="76" d="100"/>
          <a:sy n="76" d="100"/>
        </p:scale>
        <p:origin x="-822"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77"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65404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4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3614c7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3614c7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468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3614c7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3614c7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37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3614c7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3614c7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6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a:xfrm>
            <a:off x="3970939" y="8829968"/>
            <a:ext cx="3037840" cy="466433"/>
          </a:xfrm>
          <a:prstGeom prst="rect">
            <a:avLst/>
          </a:prstGeom>
        </p:spPr>
        <p:txBody>
          <a:bodyPr/>
          <a:lstStyle/>
          <a:p>
            <a:pPr>
              <a:defRPr/>
            </a:pPr>
            <a:fld id="{F290D492-E332-40F5-87A4-0FCFD2FF66C7}" type="slidenum">
              <a:rPr lang="es-CO" smtClean="0"/>
              <a:pPr>
                <a:defRPr/>
              </a:pPr>
              <a:t>12</a:t>
            </a:fld>
            <a:endParaRPr lang="es-CO"/>
          </a:p>
        </p:txBody>
      </p:sp>
    </p:spTree>
    <p:extLst>
      <p:ext uri="{BB962C8B-B14F-4D97-AF65-F5344CB8AC3E}">
        <p14:creationId xmlns:p14="http://schemas.microsoft.com/office/powerpoint/2010/main" val="286816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f3614c7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f3614c7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88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cretariasenado.gov.co/senado/basedoc/codigo_sustantivo_trabajo_pr008.html#23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Google Shape;87;p1"/>
          <p:cNvSpPr/>
          <p:nvPr/>
        </p:nvSpPr>
        <p:spPr>
          <a:xfrm>
            <a:off x="2849418" y="507450"/>
            <a:ext cx="649316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dirty="0" smtClean="0">
                <a:solidFill>
                  <a:srgbClr val="134CE1"/>
                </a:solidFill>
                <a:latin typeface="Impact" panose="020B0806030902050204" pitchFamily="34" charset="0"/>
                <a:ea typeface="Cambria"/>
                <a:cs typeface="Cambria"/>
                <a:sym typeface="Cambria"/>
              </a:rPr>
              <a:t>LICENCIAS DE MATERNIDAD Y PATERNIDAD</a:t>
            </a:r>
            <a:endParaRPr sz="2800" dirty="0">
              <a:solidFill>
                <a:srgbClr val="134CE1"/>
              </a:solidFill>
              <a:latin typeface="Impact" panose="020B0806030902050204" pitchFamily="34" charset="0"/>
              <a:ea typeface="Cambria"/>
              <a:cs typeface="Cambria"/>
              <a:sym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CuadroTexto 2">
            <a:extLst>
              <a:ext uri="{FF2B5EF4-FFF2-40B4-BE49-F238E27FC236}">
                <a16:creationId xmlns:a16="http://schemas.microsoft.com/office/drawing/2014/main" xmlns="" id="{65044EEB-F0F2-458E-9C5D-27B9ADC87A74}"/>
              </a:ext>
            </a:extLst>
          </p:cNvPr>
          <p:cNvSpPr txBox="1"/>
          <p:nvPr/>
        </p:nvSpPr>
        <p:spPr>
          <a:xfrm>
            <a:off x="528483" y="1890156"/>
            <a:ext cx="11135033" cy="45242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fontAlgn="base">
              <a:buNone/>
            </a:pPr>
            <a:r>
              <a:rPr lang="es-ES" dirty="0" smtClean="0"/>
              <a:t>Está </a:t>
            </a:r>
            <a:r>
              <a:rPr lang="es-ES" dirty="0"/>
              <a:t>licencia opera por los hijos nacidos del cónyuge o de la compañera permanente, así como para el padre adoptante. Cabe destacar que, </a:t>
            </a:r>
            <a:r>
              <a:rPr lang="es-ES" b="1" dirty="0"/>
              <a:t>el padre deberá presentar el Registro Civil de Nacimiento a la EPS dentro de los 30 días siguientes al nacimiento del menor para el respectivo otorgamiento</a:t>
            </a:r>
            <a:r>
              <a:rPr lang="es-ES" dirty="0"/>
              <a:t> y será reconocida proporcionalmente a las semanas cotizadas por el padre durante el periodo de gestación.</a:t>
            </a:r>
            <a:br>
              <a:rPr lang="es-ES" dirty="0"/>
            </a:br>
            <a:r>
              <a:rPr lang="es-ES" dirty="0"/>
              <a:t/>
            </a:r>
            <a:br>
              <a:rPr lang="es-ES" dirty="0"/>
            </a:br>
            <a:r>
              <a:rPr lang="es-ES" dirty="0"/>
              <a:t>Es importante resaltar que la norma también señala que la licencia de paternidad se ampliará en 1 semana adicional por cada punto porcentual de disminución de la tasa de desempleo estructural comparada con su nivel al momento de la entrada en vigencia de la ley 2114 del 2021, sin que en ningún caso pueda superar las 5 semanas. Se señala que la tasa de desempleo estructural será publicada cada año en el mes de diciembre, la cual definirá si se amplía o no la licencia para el siguiente año.</a:t>
            </a:r>
          </a:p>
        </p:txBody>
      </p:sp>
    </p:spTree>
    <p:extLst>
      <p:ext uri="{BB962C8B-B14F-4D97-AF65-F5344CB8AC3E}">
        <p14:creationId xmlns:p14="http://schemas.microsoft.com/office/powerpoint/2010/main" val="248839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4CD0595-61E4-4B30-A138-0AA45BD916C4}"/>
              </a:ext>
            </a:extLst>
          </p:cNvPr>
          <p:cNvSpPr txBox="1"/>
          <p:nvPr/>
        </p:nvSpPr>
        <p:spPr>
          <a:xfrm>
            <a:off x="2577280" y="999377"/>
            <a:ext cx="8823224" cy="1661993"/>
          </a:xfrm>
          <a:prstGeom prst="rect">
            <a:avLst/>
          </a:prstGeom>
          <a:noFill/>
        </p:spPr>
        <p:txBody>
          <a:bodyPr wrap="square">
            <a:spAutoFit/>
          </a:bodyPr>
          <a:lstStyle/>
          <a:p>
            <a:pPr lvl="0" algn="ctr"/>
            <a:endParaRPr lang="es-CO" sz="1400" dirty="0">
              <a:solidFill>
                <a:srgbClr val="FF0000"/>
              </a:solidFill>
              <a:latin typeface="Impact" panose="020B0806030902050204" pitchFamily="34" charset="0"/>
              <a:ea typeface="Cambria"/>
              <a:cs typeface="Cambria"/>
              <a:sym typeface="Cambria"/>
            </a:endParaRPr>
          </a:p>
          <a:p>
            <a:pPr lvl="0" algn="ctr"/>
            <a:r>
              <a:rPr lang="es-ES" sz="4400" dirty="0"/>
              <a:t>¿En qué Consiste la Licencia Temporal Compartida?</a:t>
            </a:r>
            <a:endParaRPr lang="es-ES" sz="4400" dirty="0">
              <a:solidFill>
                <a:srgbClr val="FF0000"/>
              </a:solidFill>
              <a:latin typeface="Impact" panose="020B0806030902050204" pitchFamily="34" charset="0"/>
              <a:ea typeface="Cambria"/>
              <a:cs typeface="Cambria"/>
              <a:sym typeface="Cambria"/>
            </a:endParaRPr>
          </a:p>
        </p:txBody>
      </p:sp>
      <p:sp>
        <p:nvSpPr>
          <p:cNvPr id="4" name="CuadroTexto 3">
            <a:extLst>
              <a:ext uri="{FF2B5EF4-FFF2-40B4-BE49-F238E27FC236}">
                <a16:creationId xmlns:a16="http://schemas.microsoft.com/office/drawing/2014/main" xmlns="" id="{65044EEB-F0F2-458E-9C5D-27B9ADC87A74}"/>
              </a:ext>
            </a:extLst>
          </p:cNvPr>
          <p:cNvSpPr txBox="1"/>
          <p:nvPr/>
        </p:nvSpPr>
        <p:spPr>
          <a:xfrm>
            <a:off x="364710" y="3254931"/>
            <a:ext cx="11135033" cy="230828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fontAlgn="base">
              <a:buNone/>
            </a:pPr>
            <a:r>
              <a:rPr lang="es-ES" dirty="0"/>
              <a:t>La Ley 2114 del 2021 crea la licencia temporal compartida en el parágrafo 4 del artículo 236 del Código Sustantivo del Trabajo, aplicable tanto para los trabajadores del sector privado como público. Así mismo, aplica respecto a los niños prematuros y adoptivos.</a:t>
            </a:r>
            <a:br>
              <a:rPr lang="es-ES" dirty="0"/>
            </a:br>
            <a:r>
              <a:rPr lang="es-ES" dirty="0"/>
              <a:t/>
            </a:r>
            <a:br>
              <a:rPr lang="es-ES" dirty="0"/>
            </a:br>
            <a:r>
              <a:rPr lang="es-ES" dirty="0"/>
              <a:t>Está licencia permite a los padres distribuir las últimas 6 semanas de la licencia de la madre siempre y cuando cumplan con los siguientes requisitos:</a:t>
            </a:r>
          </a:p>
        </p:txBody>
      </p:sp>
    </p:spTree>
    <p:extLst>
      <p:ext uri="{BB962C8B-B14F-4D97-AF65-F5344CB8AC3E}">
        <p14:creationId xmlns:p14="http://schemas.microsoft.com/office/powerpoint/2010/main" val="210860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5044EEB-F0F2-458E-9C5D-27B9ADC87A74}"/>
              </a:ext>
            </a:extLst>
          </p:cNvPr>
          <p:cNvSpPr txBox="1"/>
          <p:nvPr/>
        </p:nvSpPr>
        <p:spPr>
          <a:xfrm>
            <a:off x="173642" y="2119767"/>
            <a:ext cx="11135033"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fontAlgn="base">
              <a:buNone/>
            </a:pPr>
            <a:endParaRPr lang="es-ES" dirty="0"/>
          </a:p>
        </p:txBody>
      </p:sp>
      <p:sp>
        <p:nvSpPr>
          <p:cNvPr id="9" name="CuadroTexto 8">
            <a:extLst>
              <a:ext uri="{FF2B5EF4-FFF2-40B4-BE49-F238E27FC236}">
                <a16:creationId xmlns:a16="http://schemas.microsoft.com/office/drawing/2014/main" xmlns="" id="{65044EEB-F0F2-458E-9C5D-27B9ADC87A74}"/>
              </a:ext>
            </a:extLst>
          </p:cNvPr>
          <p:cNvSpPr txBox="1"/>
          <p:nvPr/>
        </p:nvSpPr>
        <p:spPr>
          <a:xfrm>
            <a:off x="528483" y="1890156"/>
            <a:ext cx="11135033" cy="415494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Arial" panose="020B0604020202020204" pitchFamily="34" charset="0"/>
              <a:buChar char="•"/>
            </a:pPr>
            <a:r>
              <a:rPr lang="es-ES" dirty="0"/>
              <a:t>El tiempo de licencia parental compartida se contará a partir de la fecha del parto. Salvo que el médico tratante haya determinado que la madre deba tomar entre una o 2 semanas de licencia previas a la fecha probable del parto o por determinación de la madre</a:t>
            </a:r>
            <a:r>
              <a:rPr lang="es-ES" dirty="0" smtClean="0"/>
              <a:t>.</a:t>
            </a:r>
          </a:p>
          <a:p>
            <a:pPr marL="342900" indent="-342900" fontAlgn="base">
              <a:buFont typeface="Arial" panose="020B0604020202020204" pitchFamily="34" charset="0"/>
              <a:buChar char="•"/>
            </a:pPr>
            <a:r>
              <a:rPr lang="es-ES" dirty="0"/>
              <a:t>La madre deberá tomar como mínimo las primeras doce 12 semanas después del parto, las cuales serán intransferibles. Las 6 semanas restantes podrán ser distribuidas entre la madre y el padre, de común acuerdo entre los dos. No obstante, cabe resaltar que, el periodo de licencia del padre no podrá ser recortado</a:t>
            </a:r>
            <a:r>
              <a:rPr lang="es-ES" dirty="0" smtClean="0"/>
              <a:t>.</a:t>
            </a:r>
          </a:p>
          <a:p>
            <a:pPr marL="342900" indent="-342900" fontAlgn="base">
              <a:buFont typeface="Arial" panose="020B0604020202020204" pitchFamily="34" charset="0"/>
              <a:buChar char="•"/>
            </a:pPr>
            <a:r>
              <a:rPr lang="es-CO" dirty="0"/>
              <a:t>No se podrá fragmentar, intercalar ni tomar de manera simultánea los períodos de licencia salvo por enfermedad posparto de la madre, debidamente certificada por el médico</a:t>
            </a:r>
            <a:r>
              <a:rPr lang="es-CO" dirty="0" smtClean="0"/>
              <a:t>.</a:t>
            </a:r>
          </a:p>
          <a:p>
            <a:pPr marL="342900" indent="-342900" fontAlgn="base">
              <a:buFont typeface="Arial" panose="020B0604020202020204" pitchFamily="34" charset="0"/>
              <a:buChar char="•"/>
            </a:pPr>
            <a:r>
              <a:rPr lang="es-ES" dirty="0"/>
              <a:t>Está licencia será remunerada acorde al salario de quien disfrute de la licencia por el período correspondiente. El pago de la misma estará a cargo del respectivo empleador o EPS.</a:t>
            </a:r>
          </a:p>
        </p:txBody>
      </p:sp>
    </p:spTree>
    <p:extLst>
      <p:ext uri="{BB962C8B-B14F-4D97-AF65-F5344CB8AC3E}">
        <p14:creationId xmlns:p14="http://schemas.microsoft.com/office/powerpoint/2010/main" val="3428193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5044EEB-F0F2-458E-9C5D-27B9ADC87A74}"/>
              </a:ext>
            </a:extLst>
          </p:cNvPr>
          <p:cNvSpPr txBox="1"/>
          <p:nvPr/>
        </p:nvSpPr>
        <p:spPr>
          <a:xfrm>
            <a:off x="569427" y="1480723"/>
            <a:ext cx="11135033" cy="526293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Arial" panose="020B0604020202020204" pitchFamily="34" charset="0"/>
              <a:buChar char="•"/>
            </a:pPr>
            <a:r>
              <a:rPr lang="es-ES" dirty="0"/>
              <a:t>Para efectos del otorgamiento de la licencia compartida deberá presentarse el Registro Civil de Nacimiento ante la EPS a más tardar dentro de los 30 días siguientes a la fecha de nacimiento del menor. Así mismo, los padres tendrán que presentar un certificado médico al empleador en el cual conste el estado de embarazo, la indicación del día probable del parto y la indicación del día desde el cual empezarían las licencias de cada uno</a:t>
            </a:r>
            <a:r>
              <a:rPr lang="es-ES" dirty="0" smtClean="0"/>
              <a:t>.</a:t>
            </a:r>
          </a:p>
          <a:p>
            <a:pPr marL="342900" indent="-342900" fontAlgn="base">
              <a:buFont typeface="Arial" panose="020B0604020202020204" pitchFamily="34" charset="0"/>
              <a:buChar char="•"/>
            </a:pPr>
            <a:r>
              <a:rPr lang="es-ES" dirty="0"/>
              <a:t>Cabe destacar que, como limitante a la licencia temporal compartida se estableció que no podrán optar por ella los padres que hayan sido condenados en los últimos 5 años por delitos contra la libertad, integridad y formaciones sexuales. Así mismo, los padres condenados en los últimos 2 años por los delitos contemplados en el Título VI contra la familia, Capítulo Primero "de la violencia intrafamiliar" y Capítulo Cuarto "de los delitos contra la asistencia alimentaria" de la Ley 599 de 2000 o los padres que tengan vigente una medida de protección en su contra, de acuerdo con el artículo 16 de la Ley 1257 de 2008, o la norma que lo modifique, sustituya o adicione.</a:t>
            </a:r>
            <a:br>
              <a:rPr lang="es-ES" dirty="0"/>
            </a:br>
            <a:endParaRPr lang="es-ES" dirty="0"/>
          </a:p>
        </p:txBody>
      </p:sp>
    </p:spTree>
    <p:extLst>
      <p:ext uri="{BB962C8B-B14F-4D97-AF65-F5344CB8AC3E}">
        <p14:creationId xmlns:p14="http://schemas.microsoft.com/office/powerpoint/2010/main" val="245586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4CD0595-61E4-4B30-A138-0AA45BD916C4}"/>
              </a:ext>
            </a:extLst>
          </p:cNvPr>
          <p:cNvSpPr txBox="1"/>
          <p:nvPr/>
        </p:nvSpPr>
        <p:spPr>
          <a:xfrm>
            <a:off x="1485459" y="1326924"/>
            <a:ext cx="8823224" cy="861774"/>
          </a:xfrm>
          <a:prstGeom prst="rect">
            <a:avLst/>
          </a:prstGeom>
          <a:noFill/>
        </p:spPr>
        <p:txBody>
          <a:bodyPr wrap="square">
            <a:spAutoFit/>
          </a:bodyPr>
          <a:lstStyle/>
          <a:p>
            <a:pPr lvl="0" algn="ctr"/>
            <a:r>
              <a:rPr lang="es-ES" sz="2500"/>
              <a:t>¿En qué consiste la Licencia Parental Flexible de Tiempo Parcial?</a:t>
            </a:r>
            <a:endParaRPr lang="es-CO" sz="2500" dirty="0">
              <a:solidFill>
                <a:srgbClr val="FF0000"/>
              </a:solidFill>
              <a:latin typeface="Impact" panose="020B0806030902050204" pitchFamily="34" charset="0"/>
              <a:ea typeface="Cambria"/>
              <a:cs typeface="Cambria"/>
              <a:sym typeface="Cambria"/>
            </a:endParaRPr>
          </a:p>
        </p:txBody>
      </p:sp>
      <p:sp>
        <p:nvSpPr>
          <p:cNvPr id="5" name="CuadroTexto 4">
            <a:extLst>
              <a:ext uri="{FF2B5EF4-FFF2-40B4-BE49-F238E27FC236}">
                <a16:creationId xmlns:a16="http://schemas.microsoft.com/office/drawing/2014/main" xmlns="" id="{65044EEB-F0F2-458E-9C5D-27B9ADC87A74}"/>
              </a:ext>
            </a:extLst>
          </p:cNvPr>
          <p:cNvSpPr txBox="1"/>
          <p:nvPr/>
        </p:nvSpPr>
        <p:spPr>
          <a:xfrm>
            <a:off x="329554" y="2490657"/>
            <a:ext cx="11135033" cy="304694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Arial" panose="020B0604020202020204" pitchFamily="34" charset="0"/>
              <a:buChar char="•"/>
            </a:pPr>
            <a:r>
              <a:rPr lang="es-ES" dirty="0"/>
              <a:t>La Ley 2114 del 2021 crea la licencia parental flexible de tiempo parcial mediante la cual se permite a la madre o el padre cambiar un periodo determinado de su licencia de maternidad o de paternidad por un período de trabajo de medio tiempo, equivalente al doble del tiempo correspondiente al período de tiempo seleccionado.</a:t>
            </a:r>
            <a:br>
              <a:rPr lang="es-ES" dirty="0"/>
            </a:br>
            <a:r>
              <a:rPr lang="es-ES" dirty="0"/>
              <a:t/>
            </a:r>
            <a:br>
              <a:rPr lang="es-ES" dirty="0"/>
            </a:br>
            <a:r>
              <a:rPr lang="es-ES" dirty="0"/>
              <a:t>Está licencia es aplicable tanto para los trabajadores del sector privado como público y respecto a los niños prematuros y adoptivos. Cabe destacar que, esta licencia, en el caso de la madre, es independiente del permiso de lactancia.</a:t>
            </a:r>
          </a:p>
        </p:txBody>
      </p:sp>
    </p:spTree>
    <p:extLst>
      <p:ext uri="{BB962C8B-B14F-4D97-AF65-F5344CB8AC3E}">
        <p14:creationId xmlns:p14="http://schemas.microsoft.com/office/powerpoint/2010/main" val="18923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5044EEB-F0F2-458E-9C5D-27B9ADC87A74}"/>
              </a:ext>
            </a:extLst>
          </p:cNvPr>
          <p:cNvSpPr txBox="1"/>
          <p:nvPr/>
        </p:nvSpPr>
        <p:spPr>
          <a:xfrm>
            <a:off x="569427" y="1480723"/>
            <a:ext cx="11135033" cy="489360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fontAlgn="base">
              <a:buNone/>
            </a:pPr>
            <a:r>
              <a:rPr lang="es-ES" dirty="0"/>
              <a:t>En el parágrafo 5 del artículo 236 del Código Sustantivo del Trabajo se establecen las siguientes condiciones para optar por la respectiva licencia</a:t>
            </a:r>
            <a:r>
              <a:rPr lang="es-ES" dirty="0" smtClean="0"/>
              <a:t>:</a:t>
            </a:r>
          </a:p>
          <a:p>
            <a:pPr marL="0" indent="0" fontAlgn="base">
              <a:buNone/>
            </a:pPr>
            <a:endParaRPr lang="es-ES" dirty="0"/>
          </a:p>
          <a:p>
            <a:pPr marL="342900" indent="-342900" fontAlgn="base">
              <a:buFont typeface="Arial" panose="020B0604020202020204" pitchFamily="34" charset="0"/>
              <a:buChar char="•"/>
            </a:pPr>
            <a:r>
              <a:rPr lang="es-ES" dirty="0"/>
              <a:t>Los padres podrán usar esta figura antes de la semana 2 de su licencia de paternidad y, las madres podrán usarla a no antes de la semana 13 de su licencia de maternidad</a:t>
            </a:r>
            <a:r>
              <a:rPr lang="es-ES" dirty="0" smtClean="0"/>
              <a:t>.</a:t>
            </a:r>
          </a:p>
          <a:p>
            <a:pPr marL="342900" indent="-342900" fontAlgn="base">
              <a:buFont typeface="Arial" panose="020B0604020202020204" pitchFamily="34" charset="0"/>
              <a:buChar char="•"/>
            </a:pPr>
            <a:r>
              <a:rPr lang="es-ES" dirty="0"/>
              <a:t>El tiempo de esta licencia se contará a partir de la fecha del parto. Salvo que el médico tratante haya determinado que la madre deba tomar unas 2 semanas de licencia previas a la fecha probable del parto</a:t>
            </a:r>
            <a:r>
              <a:rPr lang="es-ES" dirty="0" smtClean="0"/>
              <a:t>.</a:t>
            </a:r>
          </a:p>
          <a:p>
            <a:pPr marL="342900" indent="-342900" fontAlgn="base">
              <a:buFont typeface="Arial" panose="020B0604020202020204" pitchFamily="34" charset="0"/>
              <a:buChar char="•"/>
            </a:pPr>
            <a:r>
              <a:rPr lang="es-ES" dirty="0"/>
              <a:t>Está licencia será remunerada acorde al salario de quien disfrute de la licencia por el período correspondiente</a:t>
            </a:r>
            <a:r>
              <a:rPr lang="es-ES" dirty="0" smtClean="0"/>
              <a:t>.</a:t>
            </a:r>
          </a:p>
          <a:p>
            <a:pPr marL="342900" indent="-342900" fontAlgn="base">
              <a:buFont typeface="Arial" panose="020B0604020202020204" pitchFamily="34" charset="0"/>
              <a:buChar char="•"/>
            </a:pPr>
            <a:r>
              <a:rPr lang="es-ES" dirty="0"/>
              <a:t>Está licencia podrá ser también utilizada por madres y/o padres que también hagan uso de la licencia parental compartida.</a:t>
            </a:r>
            <a:endParaRPr lang="es-ES" dirty="0" smtClean="0"/>
          </a:p>
          <a:p>
            <a:pPr marL="342900" indent="-342900" fontAlgn="base">
              <a:buFont typeface="Arial" panose="020B0604020202020204" pitchFamily="34" charset="0"/>
              <a:buChar char="•"/>
            </a:pPr>
            <a:endParaRPr lang="es-ES" dirty="0"/>
          </a:p>
        </p:txBody>
      </p:sp>
    </p:spTree>
    <p:extLst>
      <p:ext uri="{BB962C8B-B14F-4D97-AF65-F5344CB8AC3E}">
        <p14:creationId xmlns:p14="http://schemas.microsoft.com/office/powerpoint/2010/main" val="333541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CuadroTexto 2">
            <a:extLst>
              <a:ext uri="{FF2B5EF4-FFF2-40B4-BE49-F238E27FC236}">
                <a16:creationId xmlns:a16="http://schemas.microsoft.com/office/drawing/2014/main" xmlns="" id="{64CD0595-61E4-4B30-A138-0AA45BD916C4}"/>
              </a:ext>
            </a:extLst>
          </p:cNvPr>
          <p:cNvSpPr txBox="1"/>
          <p:nvPr/>
        </p:nvSpPr>
        <p:spPr>
          <a:xfrm>
            <a:off x="2085961" y="2241324"/>
            <a:ext cx="8823224" cy="2339102"/>
          </a:xfrm>
          <a:prstGeom prst="rect">
            <a:avLst/>
          </a:prstGeom>
          <a:noFill/>
        </p:spPr>
        <p:txBody>
          <a:bodyPr wrap="square">
            <a:spAutoFit/>
          </a:bodyPr>
          <a:lstStyle/>
          <a:p>
            <a:pPr lvl="0" algn="ctr"/>
            <a:endParaRPr lang="es-CO" sz="1400" dirty="0">
              <a:solidFill>
                <a:srgbClr val="FF0000"/>
              </a:solidFill>
              <a:latin typeface="Impact" panose="020B0806030902050204" pitchFamily="34" charset="0"/>
              <a:ea typeface="Cambria"/>
              <a:cs typeface="Cambria"/>
              <a:sym typeface="Cambria"/>
            </a:endParaRPr>
          </a:p>
          <a:p>
            <a:pPr lvl="0" algn="ctr"/>
            <a:r>
              <a:rPr lang="es-ES" sz="4400" dirty="0"/>
              <a:t>¿En qué Consisten las Medidas Antidiscriminatorias en Materia Laboral</a:t>
            </a:r>
            <a:r>
              <a:rPr lang="es-ES" sz="4400" dirty="0" smtClean="0"/>
              <a:t>?</a:t>
            </a:r>
            <a:endParaRPr lang="es-ES" sz="4400" dirty="0">
              <a:solidFill>
                <a:srgbClr val="FF0000"/>
              </a:solidFill>
              <a:latin typeface="Impact" panose="020B0806030902050204" pitchFamily="34" charset="0"/>
              <a:ea typeface="Cambria"/>
              <a:cs typeface="Cambria"/>
              <a:sym typeface="Cambria"/>
            </a:endParaRPr>
          </a:p>
        </p:txBody>
      </p:sp>
    </p:spTree>
    <p:extLst>
      <p:ext uri="{BB962C8B-B14F-4D97-AF65-F5344CB8AC3E}">
        <p14:creationId xmlns:p14="http://schemas.microsoft.com/office/powerpoint/2010/main" val="6926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F393BDD9-7F52-435C-B778-8BBD1F8E7C22}"/>
              </a:ext>
            </a:extLst>
          </p:cNvPr>
          <p:cNvSpPr txBox="1"/>
          <p:nvPr/>
        </p:nvSpPr>
        <p:spPr>
          <a:xfrm>
            <a:off x="7658443" y="5823918"/>
            <a:ext cx="6097772" cy="261610"/>
          </a:xfrm>
          <a:prstGeom prst="rect">
            <a:avLst/>
          </a:prstGeom>
          <a:noFill/>
        </p:spPr>
        <p:txBody>
          <a:bodyPr wrap="square">
            <a:spAutoFit/>
          </a:bodyPr>
          <a:lstStyle/>
          <a:p>
            <a:r>
              <a:rPr lang="es-ES" sz="1100" dirty="0">
                <a:effectLst/>
                <a:latin typeface="Arial" panose="020B0604020202020204" pitchFamily="34" charset="0"/>
                <a:ea typeface="Calibri" panose="020F0502020204030204" pitchFamily="34" charset="0"/>
              </a:rPr>
              <a:t>Fuente: Sistemas de información </a:t>
            </a:r>
            <a:r>
              <a:rPr lang="es-ES" sz="1100" dirty="0" err="1">
                <a:effectLst/>
                <a:latin typeface="Arial" panose="020B0604020202020204" pitchFamily="34" charset="0"/>
                <a:ea typeface="Calibri" panose="020F0502020204030204" pitchFamily="34" charset="0"/>
              </a:rPr>
              <a:t>Indigo</a:t>
            </a:r>
            <a:r>
              <a:rPr lang="es-ES" sz="1100" dirty="0">
                <a:effectLst/>
                <a:latin typeface="Arial" panose="020B0604020202020204" pitchFamily="34" charset="0"/>
                <a:ea typeface="Calibri" panose="020F0502020204030204" pitchFamily="34" charset="0"/>
              </a:rPr>
              <a:t> RIPS. 2021</a:t>
            </a:r>
            <a:endParaRPr lang="es-CO" sz="1100" dirty="0"/>
          </a:p>
        </p:txBody>
      </p:sp>
      <p:sp>
        <p:nvSpPr>
          <p:cNvPr id="8" name="CuadroTexto 7">
            <a:extLst>
              <a:ext uri="{FF2B5EF4-FFF2-40B4-BE49-F238E27FC236}">
                <a16:creationId xmlns:a16="http://schemas.microsoft.com/office/drawing/2014/main" xmlns="" id="{65044EEB-F0F2-458E-9C5D-27B9ADC87A74}"/>
              </a:ext>
            </a:extLst>
          </p:cNvPr>
          <p:cNvSpPr txBox="1"/>
          <p:nvPr/>
        </p:nvSpPr>
        <p:spPr>
          <a:xfrm>
            <a:off x="596723" y="1412484"/>
            <a:ext cx="11135033" cy="526293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fontAlgn="base">
              <a:buNone/>
            </a:pPr>
            <a:r>
              <a:rPr lang="es-ES" dirty="0"/>
              <a:t>La Ley 2114 de 2021 contempla medidas antidiscriminatorias en materia laboral mediante la adición del artículo 241 A. al Código Sustantivo del Trabajo. Estas medidas tienen como fin evitar la discriminación contra la mujer en el ámbito laboral</a:t>
            </a:r>
            <a:r>
              <a:rPr lang="es-ES" dirty="0" smtClean="0"/>
              <a:t>.</a:t>
            </a:r>
          </a:p>
          <a:p>
            <a:pPr marL="0" indent="0" fontAlgn="base">
              <a:buNone/>
            </a:pPr>
            <a:endParaRPr lang="es-ES" dirty="0"/>
          </a:p>
          <a:p>
            <a:pPr marL="0" indent="0" fontAlgn="base">
              <a:buNone/>
            </a:pPr>
            <a:r>
              <a:rPr lang="es-ES" dirty="0"/>
              <a:t>De este modo, se establece como primera medida la prohibición a todo empleador de exigir la práctica de pruebas de embarazo como requisito obligatorio para el acceso a cualquier actividad laboral. No obstante, la norma establece que podrá solicitarse únicamente con el consentimiento previo de la trabajadora, en los casos en los que el trabajo a desempeñar implique riesgos reales que incidan negativamente en el desarrollo normal del embarazo</a:t>
            </a:r>
            <a:r>
              <a:rPr lang="es-ES" dirty="0" smtClean="0"/>
              <a:t>.</a:t>
            </a:r>
          </a:p>
          <a:p>
            <a:pPr marL="0" indent="0" fontAlgn="base">
              <a:buNone/>
            </a:pPr>
            <a:endParaRPr lang="es-ES" dirty="0"/>
          </a:p>
          <a:p>
            <a:pPr marL="0" indent="0" fontAlgn="base">
              <a:buNone/>
            </a:pPr>
            <a:r>
              <a:rPr lang="es-ES" dirty="0" err="1"/>
              <a:t>or</a:t>
            </a:r>
            <a:r>
              <a:rPr lang="es-ES" dirty="0"/>
              <a:t> otro lado, se establece como segunda y última medida, la prohibición de realizar preguntas que tengan relación con planes reproductivos en las entrevistas laborales, toda vez que constituye una práctica discriminatoria. De esta manera, la norma establece una multa de hasta 2455 (UVT) para el empleador que no cumpla con la presente medida antidiscriminatoria.</a:t>
            </a:r>
          </a:p>
        </p:txBody>
      </p:sp>
    </p:spTree>
    <p:extLst>
      <p:ext uri="{BB962C8B-B14F-4D97-AF65-F5344CB8AC3E}">
        <p14:creationId xmlns:p14="http://schemas.microsoft.com/office/powerpoint/2010/main" val="1879586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MATERNIDAD SUBROGADA</a:t>
            </a:r>
            <a:endParaRPr lang="es-CO" dirty="0"/>
          </a:p>
        </p:txBody>
      </p:sp>
      <p:sp>
        <p:nvSpPr>
          <p:cNvPr id="3" name="Marcador de texto 2"/>
          <p:cNvSpPr>
            <a:spLocks noGrp="1"/>
          </p:cNvSpPr>
          <p:nvPr>
            <p:ph type="body" idx="1"/>
          </p:nvPr>
        </p:nvSpPr>
        <p:spPr/>
        <p:txBody>
          <a:bodyPr/>
          <a:lstStyle/>
          <a:p>
            <a:r>
              <a:rPr lang="es-CO" b="1" dirty="0"/>
              <a:t>Sentencia T </a:t>
            </a:r>
            <a:r>
              <a:rPr lang="es-CO" b="1" dirty="0" smtClean="0"/>
              <a:t>275/22:</a:t>
            </a:r>
            <a:r>
              <a:rPr lang="es-ES" dirty="0" smtClean="0"/>
              <a:t>Un ciudadano presento una acción de tutela con el fin de que su EPS le reconociera una licencia de maternidad de 18 semanas para el cuidado de su hija, que había sido gestada por una mujer a quien el contrato para que fuera la gestante subrogada de la menor de edad, cuya procreación ocurrió mediante fecundación in vitro </a:t>
            </a:r>
            <a:r>
              <a:rPr lang="es-ES" dirty="0" err="1" smtClean="0"/>
              <a:t>co</a:t>
            </a:r>
            <a:r>
              <a:rPr lang="es-ES" dirty="0" smtClean="0"/>
              <a:t> la técnica de ovo donación . La EPS reconoció al accionante 18 semanas de licencia de maternidad y a la </a:t>
            </a:r>
            <a:r>
              <a:rPr lang="es-ES" dirty="0" err="1" smtClean="0"/>
              <a:t>mdre</a:t>
            </a:r>
            <a:r>
              <a:rPr lang="es-ES" dirty="0" smtClean="0"/>
              <a:t> subrogada una incapacidad </a:t>
            </a:r>
            <a:r>
              <a:rPr lang="es-ES" smtClean="0"/>
              <a:t>por enfermedad general.</a:t>
            </a:r>
            <a:endParaRPr lang="es-ES" dirty="0" smtClean="0"/>
          </a:p>
          <a:p>
            <a:r>
              <a:rPr lang="es-ES" dirty="0" smtClean="0"/>
              <a:t>La Corte ordeno reconocerle al peticionario la licencia de maternidad.</a:t>
            </a:r>
            <a:endParaRPr lang="es-CO" dirty="0"/>
          </a:p>
        </p:txBody>
      </p:sp>
    </p:spTree>
    <p:extLst>
      <p:ext uri="{BB962C8B-B14F-4D97-AF65-F5344CB8AC3E}">
        <p14:creationId xmlns:p14="http://schemas.microsoft.com/office/powerpoint/2010/main" val="1429704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65044EEB-F0F2-458E-9C5D-27B9ADC87A74}"/>
              </a:ext>
            </a:extLst>
          </p:cNvPr>
          <p:cNvSpPr txBox="1"/>
          <p:nvPr/>
        </p:nvSpPr>
        <p:spPr>
          <a:xfrm>
            <a:off x="487541" y="2736316"/>
            <a:ext cx="11135033" cy="341627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r>
              <a:rPr lang="es-ES" dirty="0"/>
              <a:t>De acuerdo con lo previsto en el artículo 238 del Código Sustantivo del Trabajo, sobre descanso remunerado durante la lactancia, la trabajadora que da a luz tiene derecho a dos descansos de 30 minutos cada uno dentro de la jornada laboral para amamantar a su hijo, recordó el Ministerio del Trabajo</a:t>
            </a:r>
            <a:r>
              <a:rPr lang="es-ES" dirty="0" smtClean="0"/>
              <a:t>.</a:t>
            </a:r>
          </a:p>
          <a:p>
            <a:endParaRPr lang="es-ES" dirty="0"/>
          </a:p>
          <a:p>
            <a:r>
              <a:rPr lang="es-ES" dirty="0"/>
              <a:t>Este descanso remunerado, cuya vocación es ser disfrutado y/o utilizado por la madre lactante cuando el menor hijo necesita alimentarse en un periodo mínimo de leche materna, tiene aplicación durante los primeros seis meses de vida del menor. El empleador no puede negarlos y no procede ningún descuento salarial.</a:t>
            </a:r>
          </a:p>
        </p:txBody>
      </p:sp>
      <p:sp>
        <p:nvSpPr>
          <p:cNvPr id="8" name="CuadroTexto 7">
            <a:extLst>
              <a:ext uri="{FF2B5EF4-FFF2-40B4-BE49-F238E27FC236}">
                <a16:creationId xmlns:a16="http://schemas.microsoft.com/office/drawing/2014/main" xmlns="" id="{64CD0595-61E4-4B30-A138-0AA45BD916C4}"/>
              </a:ext>
            </a:extLst>
          </p:cNvPr>
          <p:cNvSpPr txBox="1"/>
          <p:nvPr/>
        </p:nvSpPr>
        <p:spPr>
          <a:xfrm>
            <a:off x="2290677" y="221455"/>
            <a:ext cx="8823224" cy="2339102"/>
          </a:xfrm>
          <a:prstGeom prst="rect">
            <a:avLst/>
          </a:prstGeom>
          <a:noFill/>
        </p:spPr>
        <p:txBody>
          <a:bodyPr wrap="square">
            <a:spAutoFit/>
          </a:bodyPr>
          <a:lstStyle/>
          <a:p>
            <a:pPr lvl="0" algn="ctr"/>
            <a:endParaRPr lang="es-CO" sz="1400" dirty="0">
              <a:solidFill>
                <a:srgbClr val="FF0000"/>
              </a:solidFill>
              <a:latin typeface="Impact" panose="020B0806030902050204" pitchFamily="34" charset="0"/>
              <a:ea typeface="Cambria"/>
              <a:cs typeface="Cambria"/>
              <a:sym typeface="Cambria"/>
            </a:endParaRPr>
          </a:p>
          <a:p>
            <a:r>
              <a:rPr lang="es-ES" sz="4400" b="1" dirty="0"/>
              <a:t>Periodo de lactancia tiene aplicación durante los primeros seis meses de vida del menor</a:t>
            </a:r>
          </a:p>
        </p:txBody>
      </p:sp>
    </p:spTree>
    <p:extLst>
      <p:ext uri="{BB962C8B-B14F-4D97-AF65-F5344CB8AC3E}">
        <p14:creationId xmlns:p14="http://schemas.microsoft.com/office/powerpoint/2010/main" val="326386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Google Shape;87;p1"/>
          <p:cNvSpPr/>
          <p:nvPr/>
        </p:nvSpPr>
        <p:spPr>
          <a:xfrm>
            <a:off x="2605996" y="636870"/>
            <a:ext cx="656705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3600" dirty="0" smtClean="0">
                <a:solidFill>
                  <a:srgbClr val="134CE1"/>
                </a:solidFill>
                <a:latin typeface="Impact" panose="020B0806030902050204" pitchFamily="34" charset="0"/>
                <a:ea typeface="Cambria"/>
                <a:cs typeface="Cambria"/>
                <a:sym typeface="Cambria"/>
              </a:rPr>
              <a:t>LICENCIA DE MATERNIDAD</a:t>
            </a:r>
            <a:endParaRPr sz="2400" dirty="0">
              <a:solidFill>
                <a:srgbClr val="134CE1"/>
              </a:solidFill>
              <a:latin typeface="Impact" panose="020B0806030902050204" pitchFamily="34" charset="0"/>
              <a:ea typeface="Cambria"/>
              <a:cs typeface="Cambria"/>
              <a:sym typeface="Cambria"/>
            </a:endParaRPr>
          </a:p>
        </p:txBody>
      </p:sp>
      <p:sp>
        <p:nvSpPr>
          <p:cNvPr id="5" name="Google Shape;87;p1"/>
          <p:cNvSpPr/>
          <p:nvPr/>
        </p:nvSpPr>
        <p:spPr>
          <a:xfrm>
            <a:off x="516194" y="1696855"/>
            <a:ext cx="11430000" cy="46162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Font typeface="+mj-lt"/>
              <a:buAutoNum type="arabicPeriod"/>
            </a:pPr>
            <a:endParaRPr sz="2400" dirty="0">
              <a:solidFill>
                <a:schemeClr val="tx1">
                  <a:lumMod val="75000"/>
                  <a:lumOff val="25000"/>
                </a:schemeClr>
              </a:solidFill>
              <a:latin typeface="Arial Narrow" panose="020B0606020202030204" pitchFamily="34" charset="0"/>
              <a:ea typeface="Cambria"/>
              <a:cs typeface="Cambria"/>
              <a:sym typeface="Cambria"/>
            </a:endParaRPr>
          </a:p>
        </p:txBody>
      </p:sp>
      <p:sp>
        <p:nvSpPr>
          <p:cNvPr id="6" name="Subtítulo 5"/>
          <p:cNvSpPr>
            <a:spLocks noGrp="1"/>
          </p:cNvSpPr>
          <p:nvPr>
            <p:ph type="subTitle" idx="1"/>
          </p:nvPr>
        </p:nvSpPr>
        <p:spPr>
          <a:xfrm>
            <a:off x="1050879" y="2373739"/>
            <a:ext cx="10072046" cy="2498512"/>
          </a:xfrm>
        </p:spPr>
        <p:txBody>
          <a:bodyPr>
            <a:normAutofit/>
          </a:bodyPr>
          <a:lstStyle/>
          <a:p>
            <a:r>
              <a:rPr lang="es-ES" b="1" dirty="0"/>
              <a:t>Artículo 236. Licencia en la época del parto e incentivos para la adecuada atención y cuidado del recién nacido</a:t>
            </a:r>
          </a:p>
          <a:p>
            <a:endParaRPr lang="es-ES" dirty="0" smtClean="0"/>
          </a:p>
          <a:p>
            <a:pPr algn="just"/>
            <a:r>
              <a:rPr lang="es-ES" dirty="0" smtClean="0"/>
              <a:t>      Toda </a:t>
            </a:r>
            <a:r>
              <a:rPr lang="es-ES" dirty="0"/>
              <a:t>trabajadora en estado de embarazo tiene derecho a una licencia de dieciocho (18) semanas en la época de parto, remunerada con el salario que devengue al momento de iniciar su licencia.</a:t>
            </a:r>
            <a:endParaRPr lang="es-C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3087569"/>
          </a:xfrm>
        </p:spPr>
        <p:txBody>
          <a:bodyPr/>
          <a:lstStyle/>
          <a:p>
            <a:r>
              <a:rPr lang="es-ES" dirty="0"/>
              <a:t>Por lo tanto, en la práctica, esos primeros seis meses de vida del menor se deben computar con las 18 semanas que dura la licencia de maternidad, es decir, cuatro meses y medio, aproximadamente, quedando el tiempo restante para cuando la trabajadora regrese a sus labores.</a:t>
            </a:r>
            <a:endParaRPr lang="es-CO" dirty="0"/>
          </a:p>
        </p:txBody>
      </p:sp>
    </p:spTree>
    <p:extLst>
      <p:ext uri="{BB962C8B-B14F-4D97-AF65-F5344CB8AC3E}">
        <p14:creationId xmlns:p14="http://schemas.microsoft.com/office/powerpoint/2010/main" val="69145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65044EEB-F0F2-458E-9C5D-27B9ADC87A74}"/>
              </a:ext>
            </a:extLst>
          </p:cNvPr>
          <p:cNvSpPr txBox="1"/>
          <p:nvPr/>
        </p:nvSpPr>
        <p:spPr>
          <a:xfrm>
            <a:off x="528483" y="1890156"/>
            <a:ext cx="11135033" cy="378561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a:buNone/>
            </a:pPr>
            <a:r>
              <a:rPr lang="es-ES" dirty="0"/>
              <a:t>Para los efectos de la licencia de que trata este ·artículo, la trabajadora debe presentar al empleador un certificado médico, en el cual debe constar</a:t>
            </a:r>
            <a:r>
              <a:rPr lang="es-ES" dirty="0" smtClean="0"/>
              <a:t>:</a:t>
            </a:r>
          </a:p>
          <a:p>
            <a:pPr marL="0" indent="0">
              <a:buNone/>
            </a:pPr>
            <a:endParaRPr lang="es-ES" dirty="0"/>
          </a:p>
          <a:p>
            <a:pPr marL="0" indent="0" fontAlgn="base">
              <a:buNone/>
            </a:pPr>
            <a:r>
              <a:rPr lang="es-ES" dirty="0"/>
              <a:t>a) El estado de embarazo de la trabajadora;</a:t>
            </a:r>
          </a:p>
          <a:p>
            <a:pPr marL="0" indent="0" fontAlgn="base">
              <a:buNone/>
            </a:pPr>
            <a:r>
              <a:rPr lang="es-ES" dirty="0"/>
              <a:t> </a:t>
            </a:r>
          </a:p>
          <a:p>
            <a:pPr marL="0" indent="0" fontAlgn="base">
              <a:buNone/>
            </a:pPr>
            <a:r>
              <a:rPr lang="es-ES" dirty="0"/>
              <a:t>b) La indicación del día probable del parto, y</a:t>
            </a:r>
          </a:p>
          <a:p>
            <a:pPr marL="0" indent="0" fontAlgn="base">
              <a:buNone/>
            </a:pPr>
            <a:r>
              <a:rPr lang="es-ES" dirty="0"/>
              <a:t> </a:t>
            </a:r>
          </a:p>
          <a:p>
            <a:pPr marL="0" indent="0" fontAlgn="base">
              <a:buNone/>
            </a:pPr>
            <a:r>
              <a:rPr lang="es-ES" dirty="0"/>
              <a:t>c) La indicación del día desde el cual debe empezar la licencia, teniendo en cuenta que, por lo menos, ha de iniciarse dos semanas antes del parto.</a:t>
            </a:r>
          </a:p>
          <a:p>
            <a:pPr marL="0" indent="0">
              <a:buNone/>
            </a:pPr>
            <a:endParaRPr lang="es-CO" dirty="0"/>
          </a:p>
        </p:txBody>
      </p:sp>
    </p:spTree>
    <p:extLst>
      <p:ext uri="{BB962C8B-B14F-4D97-AF65-F5344CB8AC3E}">
        <p14:creationId xmlns:p14="http://schemas.microsoft.com/office/powerpoint/2010/main" val="1598464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CuadroTexto 2">
            <a:extLst>
              <a:ext uri="{FF2B5EF4-FFF2-40B4-BE49-F238E27FC236}">
                <a16:creationId xmlns:a16="http://schemas.microsoft.com/office/drawing/2014/main" xmlns="" id="{65044EEB-F0F2-458E-9C5D-27B9ADC87A74}"/>
              </a:ext>
            </a:extLst>
          </p:cNvPr>
          <p:cNvSpPr txBox="1"/>
          <p:nvPr/>
        </p:nvSpPr>
        <p:spPr>
          <a:xfrm>
            <a:off x="528483" y="1890156"/>
            <a:ext cx="11135033" cy="452427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Arial" panose="020B0604020202020204" pitchFamily="34" charset="0"/>
              <a:buChar char="•"/>
            </a:pPr>
            <a:r>
              <a:rPr lang="es-ES" dirty="0" smtClean="0"/>
              <a:t>La </a:t>
            </a:r>
            <a:r>
              <a:rPr lang="es-ES" dirty="0"/>
              <a:t>licencia de maternidad para madres de niños prematuros, tendrá en cuenta la diferencia entre la fecha gestacional y el nacimiento a término, las cuales serán sumadas a las dieciocho (18) semanas que se establecen en la presente ley. Cuando se trate de madres con parto múltiple o madres de un hijo con discapacidad, la licencia se ampliará en dos semanas más.</a:t>
            </a:r>
          </a:p>
          <a:p>
            <a:pPr marL="342900" indent="-342900" fontAlgn="base">
              <a:buFont typeface="Arial" panose="020B0604020202020204" pitchFamily="34" charset="0"/>
              <a:buChar char="•"/>
            </a:pPr>
            <a:r>
              <a:rPr lang="es-ES" dirty="0"/>
              <a:t> </a:t>
            </a:r>
            <a:r>
              <a:rPr lang="es-ES" dirty="0" smtClean="0"/>
              <a:t> </a:t>
            </a:r>
            <a:r>
              <a:rPr lang="es-ES" dirty="0"/>
              <a:t>La trabajadora que haga uso de la licencia en la época del parto tomará las dieciocho (18) semanas de licencia a las que tiene derecho, de la siguiente manera:</a:t>
            </a:r>
          </a:p>
          <a:p>
            <a:pPr marL="342900" indent="-342900" fontAlgn="base">
              <a:buFont typeface="Arial" panose="020B0604020202020204" pitchFamily="34" charset="0"/>
              <a:buChar char="•"/>
            </a:pPr>
            <a:r>
              <a:rPr lang="es-ES" dirty="0"/>
              <a:t> </a:t>
            </a:r>
            <a:r>
              <a:rPr lang="es-ES" dirty="0" smtClean="0"/>
              <a:t>Licencia </a:t>
            </a:r>
            <a:r>
              <a:rPr lang="es-ES" dirty="0"/>
              <a:t>de maternidad preparto. Esta será de una (1) semana con anterioridad a la fecha probable del parto debidamente acreditada. Si por alguna razón médica la futura madre requiere una semana adicional previa al parto podrá gozar de las dos (2) semanas, con dieciséis (16) posparto. Si en caso diferente, por razón médica· no puede tomar la semana previa al parto, podrá disfrutar las dieciocho (18) semanas en el posparto inmediato.</a:t>
            </a:r>
          </a:p>
          <a:p>
            <a:pPr marL="0" indent="0" fontAlgn="base">
              <a:buNone/>
            </a:pPr>
            <a:r>
              <a:rPr lang="es-ES" dirty="0"/>
              <a:t> </a:t>
            </a:r>
          </a:p>
        </p:txBody>
      </p:sp>
    </p:spTree>
    <p:extLst>
      <p:ext uri="{BB962C8B-B14F-4D97-AF65-F5344CB8AC3E}">
        <p14:creationId xmlns:p14="http://schemas.microsoft.com/office/powerpoint/2010/main" val="4030258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5044EEB-F0F2-458E-9C5D-27B9ADC87A74}"/>
              </a:ext>
            </a:extLst>
          </p:cNvPr>
          <p:cNvSpPr txBox="1"/>
          <p:nvPr/>
        </p:nvSpPr>
        <p:spPr>
          <a:xfrm>
            <a:off x="528483" y="1890156"/>
            <a:ext cx="11135033" cy="415494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Arial" panose="020B0604020202020204" pitchFamily="34" charset="0"/>
              <a:buChar char="•"/>
            </a:pPr>
            <a:r>
              <a:rPr lang="es-ES" dirty="0" smtClean="0"/>
              <a:t>Licencia </a:t>
            </a:r>
            <a:r>
              <a:rPr lang="es-ES" dirty="0"/>
              <a:t>de maternidad posparto. Esta licencia tendrá una duración normal de diecisiete (17) semanas contadas desde la fecha del parto, o de dieciséis (16) o dieciocho (18) semanas por decisión médica, de acuerdo con lo previsto en el literal anterior.</a:t>
            </a:r>
          </a:p>
          <a:p>
            <a:pPr marL="0" indent="0" fontAlgn="base">
              <a:buNone/>
            </a:pPr>
            <a:r>
              <a:rPr lang="es-ES" dirty="0"/>
              <a:t> </a:t>
            </a:r>
          </a:p>
          <a:p>
            <a:pPr marL="342900" indent="-342900" fontAlgn="base">
              <a:buFont typeface="Arial" panose="020B0604020202020204" pitchFamily="34" charset="0"/>
              <a:buChar char="•"/>
            </a:pPr>
            <a:r>
              <a:rPr lang="es-ES" dirty="0"/>
              <a:t>Parágrafo 1°. De las dieciocho (18) semanas de licencia remunerada, la semana anterior al probable parto será de obligatorio goce a menos que el médico tratante prescriba algo diferente. La licencia remunerada de la que habla este artículo es incompatible con la licencia de calamidad doméstica y en caso de haberse solicitado esta última por el nacimiento de un hijo, estos días serán descontados de la misma. </a:t>
            </a:r>
          </a:p>
          <a:p>
            <a:pPr marL="0" indent="0" fontAlgn="base">
              <a:buNone/>
            </a:pPr>
            <a:r>
              <a:rPr lang="es-ES" dirty="0"/>
              <a:t> </a:t>
            </a:r>
          </a:p>
          <a:p>
            <a:pPr marL="0" indent="0" fontAlgn="base">
              <a:buNone/>
            </a:pPr>
            <a:r>
              <a:rPr lang="es-ES" dirty="0"/>
              <a:t> </a:t>
            </a:r>
          </a:p>
        </p:txBody>
      </p:sp>
    </p:spTree>
    <p:extLst>
      <p:ext uri="{BB962C8B-B14F-4D97-AF65-F5344CB8AC3E}">
        <p14:creationId xmlns:p14="http://schemas.microsoft.com/office/powerpoint/2010/main" val="162655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64CD0595-61E4-4B30-A138-0AA45BD916C4}"/>
              </a:ext>
            </a:extLst>
          </p:cNvPr>
          <p:cNvSpPr txBox="1"/>
          <p:nvPr/>
        </p:nvSpPr>
        <p:spPr>
          <a:xfrm>
            <a:off x="3387342" y="1018747"/>
            <a:ext cx="6098458" cy="984885"/>
          </a:xfrm>
          <a:prstGeom prst="rect">
            <a:avLst/>
          </a:prstGeom>
          <a:noFill/>
        </p:spPr>
        <p:txBody>
          <a:bodyPr wrap="square">
            <a:spAutoFit/>
          </a:bodyPr>
          <a:lstStyle/>
          <a:p>
            <a:pPr lvl="0" algn="ctr"/>
            <a:endParaRPr lang="es-CO" sz="1400" dirty="0">
              <a:solidFill>
                <a:srgbClr val="FF0000"/>
              </a:solidFill>
              <a:latin typeface="Impact" panose="020B0806030902050204" pitchFamily="34" charset="0"/>
              <a:ea typeface="Cambria"/>
              <a:cs typeface="Cambria"/>
              <a:sym typeface="Cambria"/>
            </a:endParaRPr>
          </a:p>
          <a:p>
            <a:pPr lvl="0" algn="ctr"/>
            <a:r>
              <a:rPr lang="es-ES" sz="4400" dirty="0" smtClean="0">
                <a:solidFill>
                  <a:srgbClr val="FF0000"/>
                </a:solidFill>
                <a:latin typeface="Impact" panose="020B0806030902050204" pitchFamily="34" charset="0"/>
                <a:ea typeface="Cambria"/>
                <a:cs typeface="Cambria"/>
                <a:sym typeface="Cambria"/>
              </a:rPr>
              <a:t>LICENCIA DE PATERNIDAD</a:t>
            </a:r>
            <a:endParaRPr lang="es-ES" sz="4400" dirty="0">
              <a:solidFill>
                <a:srgbClr val="FF0000"/>
              </a:solidFill>
              <a:latin typeface="Impact" panose="020B0806030902050204" pitchFamily="34" charset="0"/>
              <a:ea typeface="Cambria"/>
              <a:cs typeface="Cambria"/>
              <a:sym typeface="Cambria"/>
            </a:endParaRPr>
          </a:p>
        </p:txBody>
      </p:sp>
      <p:sp>
        <p:nvSpPr>
          <p:cNvPr id="7" name="CuadroTexto 6">
            <a:extLst>
              <a:ext uri="{FF2B5EF4-FFF2-40B4-BE49-F238E27FC236}">
                <a16:creationId xmlns:a16="http://schemas.microsoft.com/office/drawing/2014/main" xmlns="" id="{53E17A9E-C6FC-4F3F-8108-57719FF3EC70}"/>
              </a:ext>
            </a:extLst>
          </p:cNvPr>
          <p:cNvSpPr txBox="1"/>
          <p:nvPr/>
        </p:nvSpPr>
        <p:spPr>
          <a:xfrm>
            <a:off x="1681317" y="2877693"/>
            <a:ext cx="9719187" cy="2677656"/>
          </a:xfrm>
          <a:prstGeom prst="rect">
            <a:avLst/>
          </a:prstGeom>
          <a:noFill/>
        </p:spPr>
        <p:txBody>
          <a:bodyPr wrap="square">
            <a:spAutoFit/>
          </a:bodyPr>
          <a:lstStyle/>
          <a:p>
            <a:pPr algn="just"/>
            <a:r>
              <a:rPr lang="es-ES" sz="2800" dirty="0"/>
              <a:t>La licencia remunerada de paternidad opera por los hijos nacidos del cónyuge o de la compañera permanente, así como para el padre </a:t>
            </a:r>
            <a:r>
              <a:rPr lang="es-ES" sz="2800" dirty="0" smtClean="0"/>
              <a:t>adoptante.</a:t>
            </a:r>
          </a:p>
          <a:p>
            <a:pPr algn="just"/>
            <a:endParaRPr lang="es-ES" sz="2800" dirty="0"/>
          </a:p>
          <a:p>
            <a:pPr algn="just"/>
            <a:r>
              <a:rPr lang="es-CO" sz="2800" dirty="0"/>
              <a:t>El padre tendrá derecho a dos (2) semanas de licencia remunerada de paternidad.</a:t>
            </a:r>
          </a:p>
        </p:txBody>
      </p:sp>
    </p:spTree>
    <p:extLst>
      <p:ext uri="{BB962C8B-B14F-4D97-AF65-F5344CB8AC3E}">
        <p14:creationId xmlns:p14="http://schemas.microsoft.com/office/powerpoint/2010/main" val="924815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5044EEB-F0F2-458E-9C5D-27B9ADC87A74}"/>
              </a:ext>
            </a:extLst>
          </p:cNvPr>
          <p:cNvSpPr txBox="1"/>
          <p:nvPr/>
        </p:nvSpPr>
        <p:spPr>
          <a:xfrm>
            <a:off x="528483" y="1890156"/>
            <a:ext cx="11135033" cy="26776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342900" indent="-342900" fontAlgn="base">
              <a:buFont typeface="Wingdings" panose="05000000000000000000" pitchFamily="2" charset="2"/>
              <a:buChar char="q"/>
            </a:pPr>
            <a:r>
              <a:rPr lang="es-ES" dirty="0"/>
              <a:t>El único soporte válido para el otorgamiento de la licencia remunerada de paternidad es el Registro Civil de Nacimiento, el cual deberá presentarse a la EPS a más tardar dentro de los 30 días siguientes a la fecha del nacimiento del menor</a:t>
            </a:r>
            <a:r>
              <a:rPr lang="es-ES" dirty="0" smtClean="0"/>
              <a:t>.</a:t>
            </a:r>
          </a:p>
          <a:p>
            <a:pPr marL="0" indent="0" fontAlgn="base">
              <a:buNone/>
            </a:pPr>
            <a:endParaRPr lang="es-ES" dirty="0"/>
          </a:p>
          <a:p>
            <a:pPr marL="0" indent="0" fontAlgn="base">
              <a:buNone/>
            </a:pPr>
            <a:r>
              <a:rPr lang="es-ES" dirty="0"/>
              <a:t> </a:t>
            </a:r>
          </a:p>
          <a:p>
            <a:pPr marL="342900" indent="-342900" fontAlgn="base">
              <a:buFont typeface="Wingdings" panose="05000000000000000000" pitchFamily="2" charset="2"/>
              <a:buChar char="q"/>
            </a:pPr>
            <a:r>
              <a:rPr lang="es-ES" dirty="0"/>
              <a:t>La licencia remunerada de paternidad estará a cargo de la EPS y será reconocida proporcionalmente a las semanas cotizadas por el padre durante el periodo de gestación.</a:t>
            </a:r>
          </a:p>
        </p:txBody>
      </p:sp>
    </p:spTree>
    <p:extLst>
      <p:ext uri="{BB962C8B-B14F-4D97-AF65-F5344CB8AC3E}">
        <p14:creationId xmlns:p14="http://schemas.microsoft.com/office/powerpoint/2010/main" val="113202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64CD0595-61E4-4B30-A138-0AA45BD916C4}"/>
              </a:ext>
            </a:extLst>
          </p:cNvPr>
          <p:cNvSpPr txBox="1"/>
          <p:nvPr/>
        </p:nvSpPr>
        <p:spPr>
          <a:xfrm>
            <a:off x="2795645" y="1586231"/>
            <a:ext cx="8823224" cy="861774"/>
          </a:xfrm>
          <a:prstGeom prst="rect">
            <a:avLst/>
          </a:prstGeom>
          <a:noFill/>
        </p:spPr>
        <p:txBody>
          <a:bodyPr wrap="square">
            <a:spAutoFit/>
          </a:bodyPr>
          <a:lstStyle/>
          <a:p>
            <a:pPr algn="ctr"/>
            <a:r>
              <a:rPr lang="es-ES" sz="2500" b="1" cap="all"/>
              <a:t>LEY 2114 DEL 2021 - AMPLIACIÓN DE LA LICENCIA DE PATERNIDAD</a:t>
            </a:r>
          </a:p>
        </p:txBody>
      </p:sp>
      <p:sp>
        <p:nvSpPr>
          <p:cNvPr id="8" name="CuadroTexto 7">
            <a:extLst>
              <a:ext uri="{FF2B5EF4-FFF2-40B4-BE49-F238E27FC236}">
                <a16:creationId xmlns:a16="http://schemas.microsoft.com/office/drawing/2014/main" xmlns="" id="{65044EEB-F0F2-458E-9C5D-27B9ADC87A74}"/>
              </a:ext>
            </a:extLst>
          </p:cNvPr>
          <p:cNvSpPr txBox="1"/>
          <p:nvPr/>
        </p:nvSpPr>
        <p:spPr>
          <a:xfrm>
            <a:off x="719552" y="3022921"/>
            <a:ext cx="11135033" cy="26776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indent="-457200" algn="just">
              <a:buFont typeface="+mj-lt"/>
              <a:buAutoNum type="arabicPeriod"/>
              <a:defRPr sz="2400">
                <a:solidFill>
                  <a:schemeClr val="tx1">
                    <a:lumMod val="75000"/>
                    <a:lumOff val="25000"/>
                  </a:schemeClr>
                </a:solidFill>
                <a:latin typeface="Arial Narrow" panose="020B0606020202030204" pitchFamily="34" charset="0"/>
                <a:ea typeface="Cambria"/>
              </a:defRPr>
            </a:lvl1pPr>
          </a:lstStyle>
          <a:p>
            <a:pPr marL="0" indent="0">
              <a:buNone/>
            </a:pPr>
            <a:r>
              <a:rPr lang="es-ES" dirty="0"/>
              <a:t>La ley 2114 de 2021 contempla los siguientes cambios en el Código Sustantivo del Trabajo:</a:t>
            </a:r>
            <a:br>
              <a:rPr lang="es-ES" dirty="0"/>
            </a:br>
            <a:r>
              <a:rPr lang="es-ES" b="1" dirty="0" smtClean="0"/>
              <a:t> </a:t>
            </a:r>
          </a:p>
          <a:p>
            <a:pPr marL="342900" indent="-342900">
              <a:buFont typeface="Arial" panose="020B0604020202020204" pitchFamily="34" charset="0"/>
              <a:buChar char="•"/>
            </a:pPr>
            <a:r>
              <a:rPr lang="es-ES" b="1" dirty="0" smtClean="0"/>
              <a:t>Ampliación </a:t>
            </a:r>
            <a:r>
              <a:rPr lang="es-ES" b="1" dirty="0"/>
              <a:t>de la licencia de paternidad.</a:t>
            </a:r>
            <a:endParaRPr lang="es-ES" dirty="0"/>
          </a:p>
          <a:p>
            <a:pPr marL="342900" indent="-342900">
              <a:buFont typeface="Arial" panose="020B0604020202020204" pitchFamily="34" charset="0"/>
              <a:buChar char="•"/>
            </a:pPr>
            <a:r>
              <a:rPr lang="es-ES" b="1" dirty="0" smtClean="0"/>
              <a:t>Se </a:t>
            </a:r>
            <a:r>
              <a:rPr lang="es-ES" b="1" dirty="0"/>
              <a:t>crea la licencia parental </a:t>
            </a:r>
            <a:r>
              <a:rPr lang="es-ES" b="1" dirty="0" smtClean="0"/>
              <a:t>compartida.</a:t>
            </a:r>
            <a:endParaRPr lang="es-ES" dirty="0"/>
          </a:p>
          <a:p>
            <a:pPr marL="342900" indent="-342900">
              <a:buFont typeface="Arial" panose="020B0604020202020204" pitchFamily="34" charset="0"/>
              <a:buChar char="•"/>
            </a:pPr>
            <a:r>
              <a:rPr lang="es-ES" b="1" dirty="0" smtClean="0"/>
              <a:t> </a:t>
            </a:r>
            <a:r>
              <a:rPr lang="es-ES" b="1" dirty="0"/>
              <a:t>Se crea la licencia parental flexible de tiempo </a:t>
            </a:r>
            <a:r>
              <a:rPr lang="es-ES" b="1" dirty="0" smtClean="0"/>
              <a:t>parcial</a:t>
            </a:r>
            <a:endParaRPr lang="es-ES" dirty="0"/>
          </a:p>
          <a:p>
            <a:pPr marL="342900" indent="-342900">
              <a:buFont typeface="Arial" panose="020B0604020202020204" pitchFamily="34" charset="0"/>
              <a:buChar char="•"/>
            </a:pPr>
            <a:r>
              <a:rPr lang="es-ES" b="1" dirty="0" smtClean="0"/>
              <a:t>Se </a:t>
            </a:r>
            <a:r>
              <a:rPr lang="es-ES" b="1" dirty="0"/>
              <a:t>modifica el artículo 236 del CST.</a:t>
            </a:r>
            <a:endParaRPr lang="es-ES" dirty="0"/>
          </a:p>
          <a:p>
            <a:pPr marL="0" indent="0" fontAlgn="base">
              <a:buNone/>
            </a:pPr>
            <a:endParaRPr lang="es-ES" dirty="0"/>
          </a:p>
        </p:txBody>
      </p:sp>
    </p:spTree>
    <p:extLst>
      <p:ext uri="{BB962C8B-B14F-4D97-AF65-F5344CB8AC3E}">
        <p14:creationId xmlns:p14="http://schemas.microsoft.com/office/powerpoint/2010/main" val="2068833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64CD0595-61E4-4B30-A138-0AA45BD916C4}"/>
              </a:ext>
            </a:extLst>
          </p:cNvPr>
          <p:cNvSpPr txBox="1"/>
          <p:nvPr/>
        </p:nvSpPr>
        <p:spPr>
          <a:xfrm>
            <a:off x="2577280" y="999377"/>
            <a:ext cx="8823224" cy="1661993"/>
          </a:xfrm>
          <a:prstGeom prst="rect">
            <a:avLst/>
          </a:prstGeom>
          <a:noFill/>
        </p:spPr>
        <p:txBody>
          <a:bodyPr wrap="square">
            <a:spAutoFit/>
          </a:bodyPr>
          <a:lstStyle/>
          <a:p>
            <a:pPr lvl="0" algn="ctr"/>
            <a:endParaRPr lang="es-CO" sz="1400" dirty="0">
              <a:solidFill>
                <a:srgbClr val="FF0000"/>
              </a:solidFill>
              <a:latin typeface="Impact" panose="020B0806030902050204" pitchFamily="34" charset="0"/>
              <a:ea typeface="Cambria"/>
              <a:cs typeface="Cambria"/>
              <a:sym typeface="Cambria"/>
            </a:endParaRPr>
          </a:p>
          <a:p>
            <a:pPr lvl="0" algn="ctr"/>
            <a:r>
              <a:rPr lang="es-ES" sz="4400" dirty="0" smtClean="0">
                <a:solidFill>
                  <a:srgbClr val="FF0000"/>
                </a:solidFill>
                <a:latin typeface="Impact" panose="020B0806030902050204" pitchFamily="34" charset="0"/>
                <a:ea typeface="Cambria"/>
                <a:cs typeface="Cambria"/>
                <a:sym typeface="Cambria"/>
              </a:rPr>
              <a:t>AMPLIACION DE LA LICENCIA DE PATERNIDAD</a:t>
            </a:r>
            <a:endParaRPr lang="es-ES" sz="4400" dirty="0">
              <a:solidFill>
                <a:srgbClr val="FF0000"/>
              </a:solidFill>
              <a:latin typeface="Impact" panose="020B0806030902050204" pitchFamily="34" charset="0"/>
              <a:ea typeface="Cambria"/>
              <a:cs typeface="Cambria"/>
              <a:sym typeface="Cambria"/>
            </a:endParaRPr>
          </a:p>
        </p:txBody>
      </p:sp>
      <p:sp>
        <p:nvSpPr>
          <p:cNvPr id="7" name="CuadroTexto 6">
            <a:extLst>
              <a:ext uri="{FF2B5EF4-FFF2-40B4-BE49-F238E27FC236}">
                <a16:creationId xmlns:a16="http://schemas.microsoft.com/office/drawing/2014/main" xmlns="" id="{53E17A9E-C6FC-4F3F-8108-57719FF3EC70}"/>
              </a:ext>
            </a:extLst>
          </p:cNvPr>
          <p:cNvSpPr txBox="1"/>
          <p:nvPr/>
        </p:nvSpPr>
        <p:spPr>
          <a:xfrm>
            <a:off x="1384809" y="3085503"/>
            <a:ext cx="9719187" cy="3108543"/>
          </a:xfrm>
          <a:prstGeom prst="rect">
            <a:avLst/>
          </a:prstGeom>
          <a:noFill/>
        </p:spPr>
        <p:txBody>
          <a:bodyPr wrap="square">
            <a:spAutoFit/>
          </a:bodyPr>
          <a:lstStyle/>
          <a:p>
            <a:pPr algn="just"/>
            <a:r>
              <a:rPr lang="es-ES" sz="2800" dirty="0"/>
              <a:t>La licencia de paternidad está consagrada en el </a:t>
            </a:r>
            <a:r>
              <a:rPr lang="es-ES" sz="2800" b="1" dirty="0">
                <a:hlinkClick r:id="rId2" tooltip="artículo 236 del Código Sustantivo del trabajo"/>
              </a:rPr>
              <a:t>artículo 236 del Código Sustantivo del trabajo</a:t>
            </a:r>
            <a:r>
              <a:rPr lang="es-ES" sz="2800" dirty="0"/>
              <a:t>. Inicialmente contemplaba que el padre tenía derecho a 8 días hábiles de licencia remunerada. No obstante, con la Ley 2114 del 2021, se amplía la licencia de paternidad a 2 semanas, es decir, al ser fecha calendario, se incluyen los domingos y festivos.</a:t>
            </a:r>
            <a:endParaRPr lang="es-CO" sz="2800" dirty="0"/>
          </a:p>
        </p:txBody>
      </p:sp>
    </p:spTree>
    <p:extLst>
      <p:ext uri="{BB962C8B-B14F-4D97-AF65-F5344CB8AC3E}">
        <p14:creationId xmlns:p14="http://schemas.microsoft.com/office/powerpoint/2010/main" val="344628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1494</Words>
  <Application>Microsoft Office PowerPoint</Application>
  <PresentationFormat>Personalizado</PresentationFormat>
  <Paragraphs>75</Paragraphs>
  <Slides>20</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Arial Narrow</vt:lpstr>
      <vt:lpstr>Calibri</vt:lpstr>
      <vt:lpstr>Wingdings</vt:lpstr>
      <vt:lpstr>Impact</vt:lpstr>
      <vt:lpstr>Cambria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MATERNIDAD SUBROGADA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00058</dc:creator>
  <cp:lastModifiedBy>00272</cp:lastModifiedBy>
  <cp:revision>42</cp:revision>
  <dcterms:created xsi:type="dcterms:W3CDTF">2021-06-08T16:23:04Z</dcterms:created>
  <dcterms:modified xsi:type="dcterms:W3CDTF">2022-11-09T13:40:45Z</dcterms:modified>
</cp:coreProperties>
</file>